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78" r:id="rId3"/>
    <p:sldId id="258" r:id="rId4"/>
    <p:sldId id="257" r:id="rId5"/>
    <p:sldId id="259" r:id="rId6"/>
    <p:sldId id="281" r:id="rId7"/>
    <p:sldId id="260" r:id="rId8"/>
    <p:sldId id="261" r:id="rId9"/>
    <p:sldId id="262" r:id="rId10"/>
    <p:sldId id="282" r:id="rId11"/>
    <p:sldId id="270" r:id="rId12"/>
    <p:sldId id="271" r:id="rId13"/>
    <p:sldId id="266" r:id="rId14"/>
    <p:sldId id="263" r:id="rId15"/>
    <p:sldId id="267" r:id="rId16"/>
    <p:sldId id="268" r:id="rId17"/>
    <p:sldId id="269" r:id="rId18"/>
    <p:sldId id="272" r:id="rId19"/>
    <p:sldId id="273" r:id="rId20"/>
    <p:sldId id="274" r:id="rId21"/>
    <p:sldId id="275" r:id="rId22"/>
    <p:sldId id="283" r:id="rId23"/>
    <p:sldId id="276" r:id="rId24"/>
    <p:sldId id="277" r:id="rId25"/>
    <p:sldId id="280" r:id="rId26"/>
    <p:sldId id="284" r:id="rId27"/>
    <p:sldId id="285" r:id="rId28"/>
    <p:sldId id="286" r:id="rId29"/>
    <p:sldId id="287" r:id="rId30"/>
    <p:sldId id="290" r:id="rId31"/>
    <p:sldId id="289" r:id="rId3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7C80"/>
    <a:srgbClr val="FF3300"/>
    <a:srgbClr val="FF9999"/>
    <a:srgbClr val="99FF33"/>
    <a:srgbClr val="00FF00"/>
    <a:srgbClr val="79F070"/>
    <a:srgbClr val="B8F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E24B8-80B8-4B35-BC2E-BE1B8354F86E}" type="datetimeFigureOut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CB309-A008-4C61-8BB2-C5EBA7E50F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986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CC64B-2E1E-4409-911B-0C0252B10B4C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367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F36EC-D1BE-4120-BAEA-69266451FDAF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6922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5C1C3-B597-4BC7-9642-696C18D565CB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8195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>
              <a:defRPr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>
              <a:defRPr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>
              <a:defRPr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>
              <a:defRPr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998-5C4D-4D1C-B09D-966C116E2DDE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57872" y="6356349"/>
            <a:ext cx="2743200" cy="365125"/>
          </a:xfrm>
        </p:spPr>
        <p:txBody>
          <a:bodyPr/>
          <a:lstStyle>
            <a:lvl1pPr>
              <a:defRPr sz="2000" b="1"/>
            </a:lvl1pPr>
          </a:lstStyle>
          <a:p>
            <a:fld id="{8A1FF5C9-D82A-408D-8976-4D05A030586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912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FC271-5460-45BD-AFCF-C0CCED22E238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965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6884-9234-4E00-A98A-036D55897A7F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8908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D7F97-638F-4121-9869-9B05FCA87A72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0891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E8029-41D4-47C1-9CB1-BC6364080B4E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735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42261-7444-4EEB-9145-06F9E90C3D92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649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F248D-A17E-4DF6-958D-4DB7D95CC4E2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6230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37BD-07C9-4BBD-93C2-D1D0E445524D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525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6D552-523C-45C2-89DF-A3E6A18E08E4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FF5C9-D82A-408D-8976-4D05A0305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60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テストコード自動推薦ツールに対する評価実験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782456"/>
            <a:ext cx="9144000" cy="475343"/>
          </a:xfrm>
        </p:spPr>
        <p:txBody>
          <a:bodyPr>
            <a:noAutofit/>
          </a:bodyPr>
          <a:lstStyle/>
          <a:p>
            <a:r>
              <a:rPr kumimoji="1"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NAIST </a:t>
            </a:r>
            <a:r>
              <a:rPr lang="en-US" altLang="ja-JP" sz="28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SDLab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倉地亮介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797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テストカバレッジ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カバレッジの種類・測定</a:t>
            </a:r>
            <a:endParaRPr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897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4888" cy="1325563"/>
          </a:xfrm>
        </p:spPr>
        <p:txBody>
          <a:bodyPr>
            <a:normAutofit/>
          </a:bodyPr>
          <a:lstStyle/>
          <a:p>
            <a:r>
              <a:rPr kumimoji="1"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カバレッジ </a:t>
            </a:r>
            <a:r>
              <a:rPr lang="en-US" altLang="ja-JP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= </a:t>
            </a:r>
            <a:r>
              <a:rPr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テストの網羅率</a:t>
            </a:r>
            <a:endParaRPr kumimoji="1" lang="ja-JP" altLang="en-US" sz="5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4888" cy="4351338"/>
          </a:xfrm>
        </p:spPr>
        <p:txBody>
          <a:bodyPr>
            <a:no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プログラム全体の内、テスト中に</a:t>
            </a:r>
            <a:r>
              <a:rPr kumimoji="1" lang="ja-JP" altLang="en-US" sz="3600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実行された割合</a:t>
            </a:r>
            <a:endParaRPr kumimoji="1" lang="en-US" altLang="ja-JP" sz="3600" dirty="0" smtClean="0">
              <a:solidFill>
                <a:srgbClr val="FF33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「テスト中に</a:t>
            </a:r>
            <a:r>
              <a:rPr lang="ja-JP" altLang="en-US" sz="3600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一度も実行されない行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がある」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その部分の品質は保証できない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できる限り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3200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カバレッジを</a:t>
            </a:r>
            <a:r>
              <a:rPr lang="en-US" altLang="ja-JP" sz="3200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100</a:t>
            </a:r>
            <a:r>
              <a:rPr lang="ja-JP" altLang="en-US" sz="3200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％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に近づけるべき</a:t>
            </a:r>
            <a:endParaRPr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1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カバレッジ測定ツール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テスト実行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時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にカバレッジを測定する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本実験では、</a:t>
            </a:r>
            <a:r>
              <a:rPr lang="en-US" altLang="ja-JP" sz="3200" dirty="0" err="1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EclEmma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というプラグインを使用</a:t>
            </a: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9257871" y="6356349"/>
            <a:ext cx="2842145" cy="365125"/>
          </a:xfrm>
        </p:spPr>
        <p:txBody>
          <a:bodyPr/>
          <a:lstStyle/>
          <a:p>
            <a:fld id="{8A1FF5C9-D82A-408D-8976-4D05A0305868}" type="slidenum"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11</a:t>
            </a:fld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947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カバレッジの種類</a:t>
            </a:r>
            <a:endParaRPr kumimoji="1" lang="ja-JP" altLang="en-US" sz="5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725148"/>
            <a:ext cx="7293796" cy="458318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3200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命令網羅</a:t>
            </a:r>
            <a:r>
              <a:rPr kumimoji="1" lang="en-US" altLang="ja-JP" sz="3200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C0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全ての命令を最低一回実行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フローチャートの</a:t>
            </a:r>
            <a:r>
              <a:rPr kumimoji="1" lang="ja-JP" altLang="en-US" sz="2800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全節点</a:t>
            </a:r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を通過</a:t>
            </a:r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ｘ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=0, 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ｙ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=1)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を入力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3200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分岐網羅 </a:t>
            </a:r>
            <a:r>
              <a:rPr kumimoji="1" lang="en-US" altLang="ja-JP" sz="3200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C1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全ての条件分岐について、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then</a:t>
            </a:r>
            <a:r>
              <a:rPr lang="ja-JP" altLang="en-US" sz="28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else </a:t>
            </a:r>
            <a:b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いずれも最低一回以上実行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フローチャートの</a:t>
            </a:r>
            <a:r>
              <a:rPr kumimoji="1" lang="ja-JP" altLang="en-US" sz="2800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全辺</a:t>
            </a:r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を通過</a:t>
            </a:r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ｘ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=0, 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ｙ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=1)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と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ｘ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=1, 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ｙ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=2)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を入力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1" indent="0">
              <a:buClr>
                <a:schemeClr val="tx2"/>
              </a:buClr>
              <a:buNone/>
            </a:pPr>
            <a:endParaRPr kumimoji="1" lang="en-US" altLang="ja-JP" sz="28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cxnSp>
        <p:nvCxnSpPr>
          <p:cNvPr id="6" name="直線矢印コネクタ 5"/>
          <p:cNvCxnSpPr>
            <a:endCxn id="7" idx="0"/>
          </p:cNvCxnSpPr>
          <p:nvPr/>
        </p:nvCxnSpPr>
        <p:spPr>
          <a:xfrm>
            <a:off x="9257872" y="1642813"/>
            <a:ext cx="0" cy="330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フローチャート: 判断 6"/>
          <p:cNvSpPr/>
          <p:nvPr/>
        </p:nvSpPr>
        <p:spPr>
          <a:xfrm>
            <a:off x="8210568" y="1973138"/>
            <a:ext cx="2094608" cy="781050"/>
          </a:xfrm>
          <a:prstGeom prst="flowChartDecision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x</a:t>
            </a:r>
            <a:r>
              <a:rPr kumimoji="1"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==</a:t>
            </a: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0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8210568" y="2960563"/>
            <a:ext cx="2094608" cy="5643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文１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4" name="直線矢印コネクタ 13"/>
          <p:cNvCxnSpPr>
            <a:stCxn id="7" idx="2"/>
            <a:endCxn id="8" idx="0"/>
          </p:cNvCxnSpPr>
          <p:nvPr/>
        </p:nvCxnSpPr>
        <p:spPr>
          <a:xfrm>
            <a:off x="9257872" y="2754188"/>
            <a:ext cx="0" cy="2063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/>
          <p:cNvCxnSpPr>
            <a:stCxn id="7" idx="3"/>
          </p:cNvCxnSpPr>
          <p:nvPr/>
        </p:nvCxnSpPr>
        <p:spPr>
          <a:xfrm>
            <a:off x="10305176" y="2363663"/>
            <a:ext cx="282575" cy="1323975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 flipH="1">
            <a:off x="9283254" y="3687638"/>
            <a:ext cx="13229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/>
          <p:cNvSpPr txBox="1"/>
          <p:nvPr/>
        </p:nvSpPr>
        <p:spPr>
          <a:xfrm>
            <a:off x="8486401" y="2613178"/>
            <a:ext cx="66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Yes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10616326" y="2703438"/>
            <a:ext cx="66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No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48" name="直線矢印コネクタ 47"/>
          <p:cNvCxnSpPr>
            <a:stCxn id="8" idx="2"/>
            <a:endCxn id="77" idx="0"/>
          </p:cNvCxnSpPr>
          <p:nvPr/>
        </p:nvCxnSpPr>
        <p:spPr>
          <a:xfrm flipH="1">
            <a:off x="9254251" y="3524919"/>
            <a:ext cx="3621" cy="3878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フローチャート: 判断 76"/>
          <p:cNvSpPr/>
          <p:nvPr/>
        </p:nvSpPr>
        <p:spPr>
          <a:xfrm>
            <a:off x="8206947" y="3912728"/>
            <a:ext cx="2094608" cy="781050"/>
          </a:xfrm>
          <a:prstGeom prst="flowChartDecision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ｙ</a:t>
            </a:r>
            <a:r>
              <a:rPr kumimoji="1"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==1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79" name="直線矢印コネクタ 78"/>
          <p:cNvCxnSpPr>
            <a:stCxn id="77" idx="2"/>
          </p:cNvCxnSpPr>
          <p:nvPr/>
        </p:nvCxnSpPr>
        <p:spPr>
          <a:xfrm>
            <a:off x="9254251" y="4693778"/>
            <a:ext cx="0" cy="2063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カギ線コネクタ 79"/>
          <p:cNvCxnSpPr>
            <a:stCxn id="77" idx="3"/>
          </p:cNvCxnSpPr>
          <p:nvPr/>
        </p:nvCxnSpPr>
        <p:spPr>
          <a:xfrm>
            <a:off x="10301555" y="4303253"/>
            <a:ext cx="282575" cy="1323975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/>
          <p:cNvCxnSpPr/>
          <p:nvPr/>
        </p:nvCxnSpPr>
        <p:spPr>
          <a:xfrm flipH="1">
            <a:off x="9279633" y="5627228"/>
            <a:ext cx="13229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/>
          <p:cNvSpPr txBox="1"/>
          <p:nvPr/>
        </p:nvSpPr>
        <p:spPr>
          <a:xfrm>
            <a:off x="8486401" y="4552768"/>
            <a:ext cx="66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Yes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10612705" y="4643028"/>
            <a:ext cx="66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No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84" name="直線矢印コネクタ 83"/>
          <p:cNvCxnSpPr/>
          <p:nvPr/>
        </p:nvCxnSpPr>
        <p:spPr>
          <a:xfrm>
            <a:off x="9254251" y="5464509"/>
            <a:ext cx="0" cy="5838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8206947" y="4900425"/>
            <a:ext cx="2094608" cy="5643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文２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48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練習問題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r>
              <a:rPr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の記述と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実行</a:t>
            </a:r>
            <a:endParaRPr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カバレッジの測定</a:t>
            </a:r>
            <a:endParaRPr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957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事前練習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(10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1162872" cy="4351338"/>
          </a:xfrm>
        </p:spPr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簡単なテストケースを作成</a:t>
            </a:r>
            <a:endParaRPr kumimoji="1"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開発環境 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: Eclipse oxygen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テスティングフレームワーク 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: JUnit4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テスト対象コード 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: Calculator.java</a:t>
            </a:r>
          </a:p>
          <a:p>
            <a:pPr lvl="2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テスト対象コードはフォルダ </a:t>
            </a:r>
            <a:r>
              <a:rPr lang="en-US" altLang="ja-JP" sz="2800" b="1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src</a:t>
            </a:r>
            <a:r>
              <a:rPr lang="en-US" altLang="ja-JP" sz="2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en-US" altLang="ja-JP" sz="2800" b="1" dirty="0" smtClean="0">
                <a:solidFill>
                  <a:srgbClr val="FF7C8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main</a:t>
            </a:r>
            <a:r>
              <a:rPr lang="en-US" altLang="ja-JP" sz="2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/java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の下にある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テストコードはフォルダ </a:t>
            </a:r>
            <a:r>
              <a:rPr lang="en-US" altLang="ja-JP" sz="2800" b="1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src</a:t>
            </a:r>
            <a:r>
              <a:rPr lang="en-US" altLang="ja-JP" sz="2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en-US" altLang="ja-JP" sz="2800" b="1" dirty="0" smtClean="0">
                <a:solidFill>
                  <a:srgbClr val="FF9999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test</a:t>
            </a:r>
            <a:r>
              <a:rPr lang="en-US" altLang="ja-JP" sz="2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/java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の下にある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14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239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練習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プロジェクトの確認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3091974" y="1690688"/>
            <a:ext cx="6806337" cy="4772479"/>
            <a:chOff x="2451534" y="1877330"/>
            <a:chExt cx="6806337" cy="4772479"/>
          </a:xfrm>
          <a:effectLst>
            <a:outerShdw blurRad="4445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図 11"/>
            <p:cNvPicPr>
              <a:picLocks noChangeAspect="1"/>
            </p:cNvPicPr>
            <p:nvPr/>
          </p:nvPicPr>
          <p:blipFill rotWithShape="1">
            <a:blip r:embed="rId2"/>
            <a:srcRect l="15903" t="55118" r="65489" b="42393"/>
            <a:stretch/>
          </p:blipFill>
          <p:spPr>
            <a:xfrm>
              <a:off x="2451534" y="1877330"/>
              <a:ext cx="6806337" cy="986065"/>
            </a:xfrm>
            <a:prstGeom prst="rect">
              <a:avLst/>
            </a:prstGeom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2"/>
            <a:srcRect l="15903" t="68862" r="65489" b="21582"/>
            <a:stretch/>
          </p:blipFill>
          <p:spPr>
            <a:xfrm>
              <a:off x="2451534" y="2863395"/>
              <a:ext cx="6806337" cy="3786414"/>
            </a:xfrm>
            <a:prstGeom prst="rect">
              <a:avLst/>
            </a:prstGeom>
          </p:spPr>
        </p:pic>
      </p:grpSp>
      <p:sp>
        <p:nvSpPr>
          <p:cNvPr id="18" name="四角形吹き出し 17"/>
          <p:cNvSpPr/>
          <p:nvPr/>
        </p:nvSpPr>
        <p:spPr>
          <a:xfrm>
            <a:off x="645886" y="2931887"/>
            <a:ext cx="2446088" cy="791146"/>
          </a:xfrm>
          <a:prstGeom prst="wedgeRectCallout">
            <a:avLst>
              <a:gd name="adj1" fmla="val 106362"/>
              <a:gd name="adj2" fmla="val 6697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テスト対象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四角形吹き出し 18"/>
          <p:cNvSpPr/>
          <p:nvPr/>
        </p:nvSpPr>
        <p:spPr>
          <a:xfrm>
            <a:off x="7753349" y="3875315"/>
            <a:ext cx="3876675" cy="1052282"/>
          </a:xfrm>
          <a:prstGeom prst="wedgeRectCallout">
            <a:avLst>
              <a:gd name="adj1" fmla="val -75542"/>
              <a:gd name="adj2" fmla="val 4489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テストコード置き場</a:t>
            </a:r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フレームワーク生成済み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907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90465"/>
            <a:ext cx="10515600" cy="1325563"/>
          </a:xfrm>
        </p:spPr>
        <p:txBody>
          <a:bodyPr/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Eclipse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の見方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15965" t="53924" r="6008" b="1923"/>
          <a:stretch/>
        </p:blipFill>
        <p:spPr>
          <a:xfrm>
            <a:off x="1660105" y="1314450"/>
            <a:ext cx="8726718" cy="5349874"/>
          </a:xfrm>
          <a:prstGeom prst="rect">
            <a:avLst/>
          </a:prstGeom>
          <a:effectLst>
            <a:outerShdw blurRad="444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四角形吹き出し 6"/>
          <p:cNvSpPr/>
          <p:nvPr/>
        </p:nvSpPr>
        <p:spPr>
          <a:xfrm>
            <a:off x="4059071" y="3526385"/>
            <a:ext cx="2446088" cy="926003"/>
          </a:xfrm>
          <a:prstGeom prst="wedgeRectCallout">
            <a:avLst>
              <a:gd name="adj1" fmla="val -21360"/>
              <a:gd name="adj2" fmla="val -85278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テスト対象</a:t>
            </a:r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7465786" y="3526384"/>
            <a:ext cx="2446088" cy="926003"/>
          </a:xfrm>
          <a:prstGeom prst="wedgeRectCallout">
            <a:avLst>
              <a:gd name="adj1" fmla="val -21360"/>
              <a:gd name="adj2" fmla="val -85278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未実装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四角形吹き出し 9"/>
          <p:cNvSpPr/>
          <p:nvPr/>
        </p:nvSpPr>
        <p:spPr>
          <a:xfrm>
            <a:off x="6370912" y="5631544"/>
            <a:ext cx="4258560" cy="724806"/>
          </a:xfrm>
          <a:prstGeom prst="wedgeRectCallout">
            <a:avLst>
              <a:gd name="adj1" fmla="val -60532"/>
              <a:gd name="adj2" fmla="val -88226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テスト結果・カバレッジ</a:t>
            </a:r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80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テストコードの記述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881856" y="1761361"/>
            <a:ext cx="10428288" cy="4524315"/>
          </a:xfrm>
          <a:prstGeom prst="rect">
            <a:avLst/>
          </a:prstGeom>
          <a:ln w="19050"/>
          <a:effectLst>
            <a:outerShdw blurRad="444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7F0055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public</a:t>
            </a:r>
            <a:r>
              <a:rPr lang="en-US" altLang="ja-JP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>
                <a:solidFill>
                  <a:srgbClr val="7F0055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class</a:t>
            </a:r>
            <a:r>
              <a:rPr lang="en-US" altLang="ja-JP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 err="1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CalculatorTest</a:t>
            </a:r>
            <a:r>
              <a:rPr lang="en-US" altLang="ja-JP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{</a:t>
            </a:r>
          </a:p>
          <a:p>
            <a:endParaRPr lang="ja-JP" altLang="en-US" sz="2400" dirty="0">
              <a:latin typeface="Consolas" panose="020B0609020204030204" pitchFamily="49" charset="0"/>
              <a:ea typeface="ＭＳ ゴシック" panose="020B0609070205080204" pitchFamily="49" charset="-128"/>
            </a:endParaRPr>
          </a:p>
          <a:p>
            <a:pPr lvl="1"/>
            <a:r>
              <a:rPr lang="en-US" altLang="ja-JP" sz="2400" dirty="0">
                <a:solidFill>
                  <a:srgbClr val="646464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@Test</a:t>
            </a:r>
          </a:p>
          <a:p>
            <a:pPr lvl="1"/>
            <a:r>
              <a:rPr lang="en-US" altLang="ja-JP" sz="2400" b="1" dirty="0">
                <a:solidFill>
                  <a:srgbClr val="7F0055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public</a:t>
            </a:r>
            <a:r>
              <a:rPr lang="en-US" altLang="ja-JP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>
                <a:solidFill>
                  <a:srgbClr val="7F0055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void</a:t>
            </a:r>
            <a:r>
              <a:rPr lang="en-US" altLang="ja-JP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test() {</a:t>
            </a:r>
          </a:p>
          <a:p>
            <a:pPr lvl="1"/>
            <a:r>
              <a:rPr lang="en-US" altLang="ja-JP" sz="2400" dirty="0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	Calculator </a:t>
            </a:r>
            <a:r>
              <a:rPr lang="en-US" altLang="ja-JP" sz="2400" b="1" dirty="0" err="1">
                <a:solidFill>
                  <a:srgbClr val="FF00FF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calc</a:t>
            </a:r>
            <a:r>
              <a:rPr lang="en-US" altLang="ja-JP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= </a:t>
            </a:r>
            <a:r>
              <a:rPr lang="en-US" altLang="ja-JP" sz="2400" b="1" dirty="0">
                <a:solidFill>
                  <a:srgbClr val="7F0055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new</a:t>
            </a:r>
            <a:r>
              <a:rPr lang="en-US" altLang="ja-JP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Calculator</a:t>
            </a:r>
            <a:r>
              <a:rPr lang="en-US" altLang="ja-JP" sz="2400" b="1" dirty="0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(); </a:t>
            </a:r>
            <a:r>
              <a:rPr lang="en-US" altLang="ja-JP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ja-JP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テスト対象の準備</a:t>
            </a:r>
            <a:endParaRPr lang="en-US" altLang="ja-JP" sz="2400" b="1" dirty="0">
              <a:solidFill>
                <a:srgbClr val="000000"/>
              </a:solidFill>
              <a:latin typeface="Consolas" panose="020B0609020204030204" pitchFamily="49" charset="0"/>
              <a:ea typeface="ＭＳ ゴシック" panose="020B0609070205080204" pitchFamily="49" charset="-128"/>
            </a:endParaRPr>
          </a:p>
          <a:p>
            <a:pPr lvl="1"/>
            <a:r>
              <a:rPr lang="en-US" altLang="ja-JP" sz="2400" b="1" dirty="0" smtClean="0">
                <a:solidFill>
                  <a:srgbClr val="7F0055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	</a:t>
            </a:r>
            <a:r>
              <a:rPr lang="en-US" altLang="ja-JP" sz="2400" b="1" dirty="0" err="1" smtClean="0">
                <a:solidFill>
                  <a:srgbClr val="7F0055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int</a:t>
            </a:r>
            <a:r>
              <a:rPr lang="en-US" altLang="ja-JP" sz="2400" b="1" dirty="0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>
                <a:solidFill>
                  <a:srgbClr val="FF00FF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result1</a:t>
            </a:r>
            <a:r>
              <a:rPr lang="en-US" altLang="ja-JP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= </a:t>
            </a:r>
            <a:r>
              <a:rPr lang="en-US" altLang="ja-JP" sz="2400" b="1" dirty="0" err="1" smtClean="0">
                <a:solidFill>
                  <a:srgbClr val="FF00FF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calc</a:t>
            </a:r>
            <a:r>
              <a:rPr lang="en-US" altLang="ja-JP" sz="24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.multiply</a:t>
            </a:r>
            <a:r>
              <a:rPr lang="en-US" altLang="ja-JP" sz="2400" b="1" dirty="0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(10,</a:t>
            </a:r>
            <a:r>
              <a:rPr lang="ja-JP" altLang="en-US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20); </a:t>
            </a:r>
            <a:endParaRPr lang="en-US" altLang="ja-JP" sz="2400" b="1" dirty="0">
              <a:solidFill>
                <a:srgbClr val="000000"/>
              </a:solidFill>
              <a:latin typeface="Consolas" panose="020B0609020204030204" pitchFamily="49" charset="0"/>
              <a:ea typeface="ＭＳ ゴシック" panose="020B0609070205080204" pitchFamily="49" charset="-128"/>
            </a:endParaRPr>
          </a:p>
          <a:p>
            <a:pPr lvl="1"/>
            <a:r>
              <a:rPr lang="en-US" altLang="ja-JP" sz="2400" b="1" dirty="0" smtClean="0">
                <a:solidFill>
                  <a:srgbClr val="7F0055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	</a:t>
            </a:r>
            <a:r>
              <a:rPr lang="en-US" altLang="ja-JP" sz="2400" b="1" dirty="0" err="1" smtClean="0">
                <a:solidFill>
                  <a:srgbClr val="7F0055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int</a:t>
            </a:r>
            <a:r>
              <a:rPr lang="en-US" altLang="ja-JP" sz="2400" b="1" dirty="0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>
                <a:solidFill>
                  <a:srgbClr val="FF00FF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result2</a:t>
            </a:r>
            <a:r>
              <a:rPr lang="en-US" altLang="ja-JP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= </a:t>
            </a:r>
            <a:r>
              <a:rPr lang="en-US" altLang="ja-JP" sz="2400" b="1" dirty="0" err="1" smtClean="0">
                <a:solidFill>
                  <a:srgbClr val="FF00FF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calc</a:t>
            </a:r>
            <a:r>
              <a:rPr lang="en-US" altLang="ja-JP" sz="24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.multiply</a:t>
            </a:r>
            <a:r>
              <a:rPr lang="en-US" altLang="ja-JP" sz="2400" b="1" dirty="0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(20, 30);</a:t>
            </a:r>
            <a:endParaRPr lang="en-US" altLang="ja-JP" sz="2400" b="1" dirty="0">
              <a:solidFill>
                <a:srgbClr val="000000"/>
              </a:solidFill>
              <a:latin typeface="Consolas" panose="020B0609020204030204" pitchFamily="49" charset="0"/>
              <a:ea typeface="ＭＳ ゴシック" panose="020B0609070205080204" pitchFamily="49" charset="-128"/>
            </a:endParaRPr>
          </a:p>
          <a:p>
            <a:pPr lvl="1"/>
            <a:r>
              <a:rPr lang="en-US" altLang="ja-JP" sz="2400" b="1" dirty="0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	</a:t>
            </a:r>
            <a:r>
              <a:rPr lang="en-US" altLang="ja-JP" sz="24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assertEquals</a:t>
            </a:r>
            <a:r>
              <a:rPr lang="en-US" altLang="ja-JP" sz="2400" b="1" dirty="0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(200, </a:t>
            </a:r>
            <a:r>
              <a:rPr lang="en-US" altLang="ja-JP" sz="2400" b="1" dirty="0" smtClean="0">
                <a:solidFill>
                  <a:srgbClr val="FF00FF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result1</a:t>
            </a:r>
            <a:r>
              <a:rPr lang="en-US" altLang="ja-JP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);</a:t>
            </a:r>
          </a:p>
          <a:p>
            <a:pPr lvl="1"/>
            <a:r>
              <a:rPr lang="en-US" altLang="ja-JP" sz="2400" b="1" dirty="0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	</a:t>
            </a:r>
            <a:r>
              <a:rPr lang="en-US" altLang="ja-JP" sz="24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assertEquals</a:t>
            </a:r>
            <a:r>
              <a:rPr lang="en-US" altLang="ja-JP" sz="2400" b="1" dirty="0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(600, </a:t>
            </a:r>
            <a:r>
              <a:rPr lang="en-US" altLang="ja-JP" sz="2400" b="1" dirty="0" smtClean="0">
                <a:solidFill>
                  <a:srgbClr val="FF00FF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result2</a:t>
            </a:r>
            <a:r>
              <a:rPr lang="en-US" altLang="ja-JP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);</a:t>
            </a:r>
          </a:p>
          <a:p>
            <a:pPr lvl="1"/>
            <a:r>
              <a:rPr lang="en-US" altLang="ja-JP" sz="2400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}</a:t>
            </a:r>
          </a:p>
          <a:p>
            <a:endParaRPr lang="ja-JP" altLang="en-US" sz="2400" dirty="0">
              <a:latin typeface="Consolas" panose="020B0609020204030204" pitchFamily="49" charset="0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88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/>
          <p:cNvGrpSpPr/>
          <p:nvPr/>
        </p:nvGrpSpPr>
        <p:grpSpPr>
          <a:xfrm>
            <a:off x="838200" y="1399720"/>
            <a:ext cx="5402943" cy="4956629"/>
            <a:chOff x="1209674" y="3278094"/>
            <a:chExt cx="5924552" cy="5425747"/>
          </a:xfrm>
          <a:effectLst>
            <a:outerShdw blurRad="4445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2"/>
            <a:srcRect l="15886" t="69700" r="47845" b="2026"/>
            <a:stretch/>
          </p:blipFill>
          <p:spPr>
            <a:xfrm>
              <a:off x="1209675" y="3700463"/>
              <a:ext cx="5924551" cy="5003378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2"/>
            <a:srcRect l="15886" t="55102" r="47845" b="42458"/>
            <a:stretch/>
          </p:blipFill>
          <p:spPr>
            <a:xfrm>
              <a:off x="1209674" y="3278094"/>
              <a:ext cx="5924551" cy="431799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65356"/>
            <a:ext cx="10515600" cy="1325563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の実行・結果表示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sp>
        <p:nvSpPr>
          <p:cNvPr id="6" name="楕円 5"/>
          <p:cNvSpPr/>
          <p:nvPr/>
        </p:nvSpPr>
        <p:spPr>
          <a:xfrm>
            <a:off x="1354138" y="2619375"/>
            <a:ext cx="784224" cy="182335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吹き出し 10"/>
          <p:cNvSpPr/>
          <p:nvPr/>
        </p:nvSpPr>
        <p:spPr>
          <a:xfrm>
            <a:off x="2757714" y="3431926"/>
            <a:ext cx="2985861" cy="550114"/>
          </a:xfrm>
          <a:prstGeom prst="wedgeRectCallout">
            <a:avLst>
              <a:gd name="adj1" fmla="val -59043"/>
              <a:gd name="adj2" fmla="val 18640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 startAt="2"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実行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(Run As)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四角形吹き出し 11"/>
          <p:cNvSpPr/>
          <p:nvPr/>
        </p:nvSpPr>
        <p:spPr>
          <a:xfrm>
            <a:off x="3539671" y="5406081"/>
            <a:ext cx="2583543" cy="882197"/>
          </a:xfrm>
          <a:prstGeom prst="wedgeRectCallout">
            <a:avLst>
              <a:gd name="adj1" fmla="val 7398"/>
              <a:gd name="adj2" fmla="val -9447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JUnit Test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を左クリック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/>
          <a:srcRect l="15920" t="55192" r="66783" b="30632"/>
          <a:stretch/>
        </p:blipFill>
        <p:spPr>
          <a:xfrm>
            <a:off x="7307655" y="2177143"/>
            <a:ext cx="4208355" cy="3736282"/>
          </a:xfrm>
          <a:prstGeom prst="rect">
            <a:avLst/>
          </a:prstGeom>
          <a:effectLst>
            <a:outerShdw blurRad="444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右矢印 13"/>
          <p:cNvSpPr/>
          <p:nvPr/>
        </p:nvSpPr>
        <p:spPr>
          <a:xfrm>
            <a:off x="6347959" y="3290297"/>
            <a:ext cx="741528" cy="1036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600405" y="5175249"/>
            <a:ext cx="1622853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実行結果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2356077" y="1240971"/>
            <a:ext cx="4202958" cy="936172"/>
          </a:xfrm>
          <a:prstGeom prst="wedgeRectCallout">
            <a:avLst>
              <a:gd name="adj1" fmla="val -54834"/>
              <a:gd name="adj2" fmla="val 10268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“CalculatorTest.java”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を右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クリック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073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44913"/>
            <a:ext cx="10515600" cy="1325563"/>
          </a:xfrm>
        </p:spPr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カバレッジの測定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558914" y="1342051"/>
            <a:ext cx="6310086" cy="5133069"/>
            <a:chOff x="1023938" y="1763073"/>
            <a:chExt cx="4552950" cy="3326451"/>
          </a:xfrm>
          <a:effectLst>
            <a:outerShdw blurRad="4445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2"/>
            <a:srcRect l="15856" t="69783" r="47982" b="9522"/>
            <a:stretch/>
          </p:blipFill>
          <p:spPr>
            <a:xfrm>
              <a:off x="1023938" y="2266950"/>
              <a:ext cx="4552950" cy="2822574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2"/>
            <a:srcRect l="15856" t="53840" r="47982" b="42466"/>
            <a:stretch/>
          </p:blipFill>
          <p:spPr>
            <a:xfrm>
              <a:off x="1023938" y="1763073"/>
              <a:ext cx="4552950" cy="503877"/>
            </a:xfrm>
            <a:prstGeom prst="rect">
              <a:avLst/>
            </a:prstGeom>
          </p:spPr>
        </p:pic>
      </p:grpSp>
      <p:sp>
        <p:nvSpPr>
          <p:cNvPr id="11" name="四角形吹き出し 10"/>
          <p:cNvSpPr/>
          <p:nvPr/>
        </p:nvSpPr>
        <p:spPr>
          <a:xfrm>
            <a:off x="2320700" y="1553029"/>
            <a:ext cx="4196214" cy="982110"/>
          </a:xfrm>
          <a:prstGeom prst="wedgeRectCallout">
            <a:avLst>
              <a:gd name="adj1" fmla="val -62869"/>
              <a:gd name="adj2" fmla="val 12069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“CalculatorTest.java”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を右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クリック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楕円 11"/>
          <p:cNvSpPr/>
          <p:nvPr/>
        </p:nvSpPr>
        <p:spPr>
          <a:xfrm>
            <a:off x="1121257" y="3181604"/>
            <a:ext cx="697269" cy="219142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吹き出し 12"/>
          <p:cNvSpPr/>
          <p:nvPr/>
        </p:nvSpPr>
        <p:spPr>
          <a:xfrm>
            <a:off x="568324" y="4354286"/>
            <a:ext cx="2443389" cy="639378"/>
          </a:xfrm>
          <a:prstGeom prst="wedgeRectCallout">
            <a:avLst>
              <a:gd name="adj1" fmla="val 30517"/>
              <a:gd name="adj2" fmla="val 16872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 startAt="2"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カバレッジ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四角形吹き出し 13"/>
          <p:cNvSpPr/>
          <p:nvPr/>
        </p:nvSpPr>
        <p:spPr>
          <a:xfrm>
            <a:off x="3723367" y="4475047"/>
            <a:ext cx="3025006" cy="862066"/>
          </a:xfrm>
          <a:prstGeom prst="wedgeRectCallout">
            <a:avLst>
              <a:gd name="adj1" fmla="val -5948"/>
              <a:gd name="adj2" fmla="val 9493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JUnit Test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を左クリック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3"/>
          <a:srcRect l="15861" t="55315" r="60795" b="34605"/>
          <a:stretch/>
        </p:blipFill>
        <p:spPr>
          <a:xfrm>
            <a:off x="6989626" y="2676404"/>
            <a:ext cx="4953389" cy="2317260"/>
          </a:xfrm>
          <a:prstGeom prst="rect">
            <a:avLst/>
          </a:prstGeom>
          <a:effectLst>
            <a:outerShdw blurRad="444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右矢印 14"/>
          <p:cNvSpPr/>
          <p:nvPr/>
        </p:nvSpPr>
        <p:spPr>
          <a:xfrm>
            <a:off x="6314850" y="3445734"/>
            <a:ext cx="725714" cy="1036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504437" y="5151786"/>
            <a:ext cx="1923766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測定結果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114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本日の実験手順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ソフトウェアテストの説明 </a:t>
            </a:r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(5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テストコードの作成手順 </a:t>
            </a:r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(5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事前練習 </a:t>
            </a:r>
            <a:r>
              <a:rPr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(10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r>
              <a:rPr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実践練習 </a:t>
            </a:r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(10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評価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実験 </a:t>
            </a:r>
            <a:r>
              <a:rPr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(30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r>
              <a:rPr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アンケート調査 </a:t>
            </a:r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(10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201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実践練習 </a:t>
            </a:r>
            <a:r>
              <a:rPr kumimoji="1" lang="en-US" altLang="ja-JP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(10</a:t>
            </a:r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分間</a:t>
            </a:r>
            <a:r>
              <a:rPr kumimoji="1" lang="en-US" altLang="ja-JP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825625"/>
            <a:ext cx="10824029" cy="4351338"/>
          </a:xfrm>
        </p:spPr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フォルダ </a:t>
            </a:r>
            <a:r>
              <a:rPr lang="en-US" altLang="ja-JP" b="1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src</a:t>
            </a:r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en-US" altLang="ja-JP" b="1" dirty="0" smtClean="0">
                <a:solidFill>
                  <a:srgbClr val="FF7C8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main</a:t>
            </a:r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/java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の下ある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“CalcMax.java”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に対するテストコードを作成してください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1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“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CalcMax.java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”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の仕様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3</a:t>
            </a:r>
            <a:r>
              <a:rPr lang="ja-JP" altLang="en-US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つの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引数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型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, b,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c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を入力としての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最大値を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返す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テストコードの練習のため、少し分かりにくいコードにしてある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105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p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ポイント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他の人から見ても読みやすいテストコードを書く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漏れのない必要十分なテストの量がどれだけか考える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20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6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29796" y="183697"/>
            <a:ext cx="10515600" cy="1325563"/>
          </a:xfrm>
        </p:spPr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実践練習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: 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カバレッジの測定結果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l="34038" t="55663" r="36690" b="17474"/>
          <a:stretch/>
        </p:blipFill>
        <p:spPr>
          <a:xfrm>
            <a:off x="410029" y="1360717"/>
            <a:ext cx="5233884" cy="5203315"/>
          </a:xfrm>
          <a:prstGeom prst="rect">
            <a:avLst/>
          </a:prstGeom>
          <a:effectLst>
            <a:outerShdw blurRad="4445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l="34038" t="86298" r="42494" b="2022"/>
          <a:stretch/>
        </p:blipFill>
        <p:spPr>
          <a:xfrm>
            <a:off x="6328896" y="3326432"/>
            <a:ext cx="5266204" cy="2839417"/>
          </a:xfrm>
          <a:prstGeom prst="rect">
            <a:avLst/>
          </a:prstGeom>
          <a:effectLst>
            <a:outerShdw blurRad="444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テキスト ボックス 8"/>
          <p:cNvSpPr txBox="1"/>
          <p:nvPr/>
        </p:nvSpPr>
        <p:spPr>
          <a:xfrm>
            <a:off x="3103171" y="4201859"/>
            <a:ext cx="3011716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緑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実行済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赤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: 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未実行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400" dirty="0" smtClean="0">
                <a:solidFill>
                  <a:schemeClr val="accent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黄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一部のみ実行済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四角形吹き出し 9"/>
          <p:cNvSpPr/>
          <p:nvPr/>
        </p:nvSpPr>
        <p:spPr>
          <a:xfrm>
            <a:off x="7484407" y="1741714"/>
            <a:ext cx="3365022" cy="1204559"/>
          </a:xfrm>
          <a:prstGeom prst="wedgeRectCallout">
            <a:avLst>
              <a:gd name="adj1" fmla="val -77896"/>
              <a:gd name="adj2" fmla="val 15211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展開してメソッド毎の測定結果を見られる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楕円 10"/>
          <p:cNvSpPr/>
          <p:nvPr/>
        </p:nvSpPr>
        <p:spPr>
          <a:xfrm>
            <a:off x="6337300" y="4178300"/>
            <a:ext cx="210457" cy="203200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634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70061" y="1050444"/>
            <a:ext cx="9251878" cy="2387600"/>
          </a:xfrm>
        </p:spPr>
        <p:txBody>
          <a:bodyPr>
            <a:normAutofit/>
          </a:bodyPr>
          <a:lstStyle/>
          <a:p>
            <a:r>
              <a:rPr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テストコード自動推薦ツール</a:t>
            </a:r>
            <a:endParaRPr kumimoji="1" lang="ja-JP" altLang="en-US" sz="5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ツールの概要・使い方</a:t>
            </a:r>
            <a:endParaRPr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059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テストコード推薦ツール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63634"/>
            <a:ext cx="10515600" cy="4351338"/>
          </a:xfrm>
        </p:spPr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自動推薦ツールの仕組み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78" y="2132065"/>
            <a:ext cx="1229428" cy="122942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386804" y="2637186"/>
            <a:ext cx="11317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700" b="1" dirty="0" smtClean="0">
                <a:latin typeface="Consolas" panose="020B0609020204030204" pitchFamily="49" charset="0"/>
              </a:rPr>
              <a:t>func1()</a:t>
            </a:r>
            <a:endParaRPr kumimoji="1" lang="ja-JP" altLang="en-US" sz="1700" b="1" dirty="0">
              <a:latin typeface="Consolas" panose="020B0609020204030204" pitchFamily="49" charset="0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63" y="2132065"/>
            <a:ext cx="1229428" cy="1229428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5339389" y="2637186"/>
            <a:ext cx="11317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700" b="1" dirty="0" smtClean="0">
                <a:latin typeface="Consolas" panose="020B0609020204030204" pitchFamily="49" charset="0"/>
              </a:rPr>
              <a:t>func2()</a:t>
            </a:r>
            <a:endParaRPr kumimoji="1" lang="ja-JP" altLang="en-US" sz="1700" b="1" dirty="0">
              <a:latin typeface="Consolas" panose="020B0609020204030204" pitchFamily="49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230310" y="2392525"/>
            <a:ext cx="1426065" cy="720782"/>
          </a:xfrm>
          <a:prstGeom prst="rect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類似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コード検索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2452910" y="2752916"/>
            <a:ext cx="73630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>
            <a:endCxn id="9" idx="1"/>
          </p:cNvCxnSpPr>
          <p:nvPr/>
        </p:nvCxnSpPr>
        <p:spPr>
          <a:xfrm>
            <a:off x="4740099" y="2746779"/>
            <a:ext cx="4770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フローチャート: 磁気ディスク 33"/>
          <p:cNvSpPr/>
          <p:nvPr/>
        </p:nvSpPr>
        <p:spPr>
          <a:xfrm>
            <a:off x="3146584" y="3615548"/>
            <a:ext cx="1593515" cy="1031845"/>
          </a:xfrm>
          <a:prstGeom prst="flowChartMagneticDisk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1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ソース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コードリポジトリ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36" name="直線矢印コネクタ 35"/>
          <p:cNvCxnSpPr/>
          <p:nvPr/>
        </p:nvCxnSpPr>
        <p:spPr>
          <a:xfrm flipH="1">
            <a:off x="4042858" y="3108063"/>
            <a:ext cx="1" cy="451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H="1" flipV="1">
            <a:off x="3790556" y="3101356"/>
            <a:ext cx="2795" cy="4530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7287282" y="2386388"/>
            <a:ext cx="1592881" cy="720782"/>
          </a:xfrm>
          <a:prstGeom prst="rect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コード検索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6446591" y="2746779"/>
            <a:ext cx="7093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>
            <a:off x="8957725" y="2740642"/>
            <a:ext cx="6991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>
            <a:off x="8240398" y="3102495"/>
            <a:ext cx="1" cy="451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/>
          <p:nvPr/>
        </p:nvCxnSpPr>
        <p:spPr>
          <a:xfrm flipH="1" flipV="1">
            <a:off x="7974096" y="3101356"/>
            <a:ext cx="2795" cy="4530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フローチャート: 磁気ディスク 55"/>
          <p:cNvSpPr/>
          <p:nvPr/>
        </p:nvSpPr>
        <p:spPr>
          <a:xfrm>
            <a:off x="7287282" y="3598810"/>
            <a:ext cx="1592881" cy="1031845"/>
          </a:xfrm>
          <a:prstGeom prst="flowChartMagneticDisk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1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コードリポジトリ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8" name="図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228" y="2132065"/>
            <a:ext cx="1229428" cy="1229428"/>
          </a:xfrm>
          <a:prstGeom prst="rect">
            <a:avLst/>
          </a:prstGeom>
        </p:spPr>
      </p:pic>
      <p:sp>
        <p:nvSpPr>
          <p:cNvPr id="59" name="テキスト ボックス 58"/>
          <p:cNvSpPr txBox="1"/>
          <p:nvPr/>
        </p:nvSpPr>
        <p:spPr>
          <a:xfrm>
            <a:off x="9709454" y="2637186"/>
            <a:ext cx="11317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700" b="1" dirty="0" smtClean="0">
                <a:latin typeface="Consolas" panose="020B0609020204030204" pitchFamily="49" charset="0"/>
              </a:rPr>
              <a:t>test2()</a:t>
            </a:r>
            <a:endParaRPr kumimoji="1" lang="ja-JP" altLang="en-US" sz="1700" b="1" dirty="0">
              <a:latin typeface="Consolas" panose="020B0609020204030204" pitchFamily="49" charset="0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9405501" y="5056766"/>
            <a:ext cx="1592881" cy="720782"/>
          </a:xfrm>
          <a:prstGeom prst="rect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テストスメル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検出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61" name="直線矢印コネクタ 60"/>
          <p:cNvCxnSpPr/>
          <p:nvPr/>
        </p:nvCxnSpPr>
        <p:spPr>
          <a:xfrm>
            <a:off x="10201942" y="3866614"/>
            <a:ext cx="1" cy="10700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/>
          <p:nvPr/>
        </p:nvCxnSpPr>
        <p:spPr>
          <a:xfrm flipH="1" flipV="1">
            <a:off x="7756989" y="5435346"/>
            <a:ext cx="1335643" cy="56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図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720" y="4767594"/>
            <a:ext cx="1229428" cy="1229428"/>
          </a:xfrm>
          <a:prstGeom prst="rect">
            <a:avLst/>
          </a:prstGeom>
        </p:spPr>
      </p:pic>
      <p:sp>
        <p:nvSpPr>
          <p:cNvPr id="75" name="テキスト ボックス 74"/>
          <p:cNvSpPr txBox="1"/>
          <p:nvPr/>
        </p:nvSpPr>
        <p:spPr>
          <a:xfrm>
            <a:off x="6526946" y="5272715"/>
            <a:ext cx="11317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700" b="1" dirty="0" smtClean="0">
                <a:latin typeface="Consolas" panose="020B0609020204030204" pitchFamily="49" charset="0"/>
              </a:rPr>
              <a:t>test2()</a:t>
            </a:r>
            <a:endParaRPr kumimoji="1" lang="ja-JP" altLang="en-US" sz="1700" b="1" dirty="0">
              <a:latin typeface="Consolas" panose="020B0609020204030204" pitchFamily="49" charset="0"/>
            </a:endParaRPr>
          </a:p>
        </p:txBody>
      </p:sp>
      <p:pic>
        <p:nvPicPr>
          <p:cNvPr id="1033" name="図 10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935" y="5020262"/>
            <a:ext cx="415084" cy="415084"/>
          </a:xfrm>
          <a:prstGeom prst="rect">
            <a:avLst/>
          </a:prstGeom>
        </p:spPr>
      </p:pic>
      <p:sp>
        <p:nvSpPr>
          <p:cNvPr id="80" name="正方形/長方形 79"/>
          <p:cNvSpPr/>
          <p:nvPr/>
        </p:nvSpPr>
        <p:spPr>
          <a:xfrm>
            <a:off x="3590073" y="5068746"/>
            <a:ext cx="1592881" cy="720782"/>
          </a:xfrm>
          <a:prstGeom prst="rect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推薦テストの並び替え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83" name="直線矢印コネクタ 82"/>
          <p:cNvCxnSpPr/>
          <p:nvPr/>
        </p:nvCxnSpPr>
        <p:spPr>
          <a:xfrm flipH="1">
            <a:off x="5339389" y="5435346"/>
            <a:ext cx="8747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図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036" y="4767594"/>
            <a:ext cx="1229428" cy="1229428"/>
          </a:xfrm>
          <a:prstGeom prst="rect">
            <a:avLst/>
          </a:prstGeom>
        </p:spPr>
      </p:pic>
      <p:sp>
        <p:nvSpPr>
          <p:cNvPr id="85" name="テキスト ボックス 84"/>
          <p:cNvSpPr txBox="1"/>
          <p:nvPr/>
        </p:nvSpPr>
        <p:spPr>
          <a:xfrm>
            <a:off x="1573262" y="5272715"/>
            <a:ext cx="10312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700" b="1" dirty="0" smtClean="0">
                <a:latin typeface="Consolas" panose="020B0609020204030204" pitchFamily="49" charset="0"/>
              </a:rPr>
              <a:t>test2()</a:t>
            </a:r>
            <a:endParaRPr kumimoji="1" lang="ja-JP" altLang="en-US" sz="1700" b="1" dirty="0">
              <a:latin typeface="Consolas" panose="020B0609020204030204" pitchFamily="49" charset="0"/>
            </a:endParaRPr>
          </a:p>
        </p:txBody>
      </p:sp>
      <p:pic>
        <p:nvPicPr>
          <p:cNvPr id="1039" name="図 10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894" y="4873728"/>
            <a:ext cx="264155" cy="264155"/>
          </a:xfrm>
          <a:prstGeom prst="rect">
            <a:avLst/>
          </a:prstGeom>
        </p:spPr>
      </p:pic>
      <p:cxnSp>
        <p:nvCxnSpPr>
          <p:cNvPr id="87" name="直線矢印コネクタ 86"/>
          <p:cNvCxnSpPr/>
          <p:nvPr/>
        </p:nvCxnSpPr>
        <p:spPr>
          <a:xfrm flipH="1">
            <a:off x="2680464" y="5437043"/>
            <a:ext cx="8516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1" name="図 10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67" y="5216777"/>
            <a:ext cx="278317" cy="278317"/>
          </a:xfrm>
          <a:prstGeom prst="rect">
            <a:avLst/>
          </a:prstGeom>
        </p:spPr>
      </p:pic>
      <p:pic>
        <p:nvPicPr>
          <p:cNvPr id="1042" name="図 10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28" y="5573988"/>
            <a:ext cx="279453" cy="279453"/>
          </a:xfrm>
          <a:prstGeom prst="rect">
            <a:avLst/>
          </a:prstGeom>
        </p:spPr>
      </p:pic>
      <p:sp>
        <p:nvSpPr>
          <p:cNvPr id="1044" name="テキスト ボックス 1043"/>
          <p:cNvSpPr txBox="1"/>
          <p:nvPr/>
        </p:nvSpPr>
        <p:spPr>
          <a:xfrm>
            <a:off x="1092710" y="3414144"/>
            <a:ext cx="156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入力コード片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5112988" y="3409323"/>
            <a:ext cx="156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類似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コード片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9398763" y="3409323"/>
            <a:ext cx="156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6236296" y="6064809"/>
            <a:ext cx="156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スメル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1124259" y="6060090"/>
            <a:ext cx="202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推薦テストコード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768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69919"/>
            <a:ext cx="10515600" cy="1325563"/>
          </a:xfrm>
        </p:spPr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テストコード推薦ツールの使い方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6835"/>
            <a:ext cx="10058400" cy="5511165"/>
          </a:xfrm>
          <a:prstGeom prst="rect">
            <a:avLst/>
          </a:prstGeom>
        </p:spPr>
      </p:pic>
      <p:sp>
        <p:nvSpPr>
          <p:cNvPr id="7" name="四角形吹き出し 6"/>
          <p:cNvSpPr/>
          <p:nvPr/>
        </p:nvSpPr>
        <p:spPr>
          <a:xfrm>
            <a:off x="5455576" y="2712379"/>
            <a:ext cx="4294598" cy="631860"/>
          </a:xfrm>
          <a:prstGeom prst="wedgeRectCallout">
            <a:avLst>
              <a:gd name="adj1" fmla="val -36742"/>
              <a:gd name="adj2" fmla="val 9750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テスト対象のコード片を入力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31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3821"/>
            <a:ext cx="10058400" cy="550417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69919"/>
            <a:ext cx="10515600" cy="1325563"/>
          </a:xfrm>
        </p:spPr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テストコード推薦ツールの使い方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sp>
        <p:nvSpPr>
          <p:cNvPr id="7" name="四角形吹き出し 6"/>
          <p:cNvSpPr/>
          <p:nvPr/>
        </p:nvSpPr>
        <p:spPr>
          <a:xfrm>
            <a:off x="1325366" y="1854487"/>
            <a:ext cx="1833938" cy="631860"/>
          </a:xfrm>
          <a:prstGeom prst="wedgeRectCallout">
            <a:avLst>
              <a:gd name="adj1" fmla="val -23701"/>
              <a:gd name="adj2" fmla="val 9181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入力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8340903" y="1854487"/>
            <a:ext cx="1833938" cy="631860"/>
          </a:xfrm>
          <a:prstGeom prst="wedgeRectCallout">
            <a:avLst>
              <a:gd name="adj1" fmla="val -23701"/>
              <a:gd name="adj2" fmla="val 9181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類似コード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6700461" y="4149049"/>
            <a:ext cx="3008617" cy="631860"/>
          </a:xfrm>
          <a:prstGeom prst="wedgeRectCallout">
            <a:avLst>
              <a:gd name="adj1" fmla="val -34732"/>
              <a:gd name="adj2" fmla="val 8043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テストスメル有り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四角形吹き出し 9"/>
          <p:cNvSpPr/>
          <p:nvPr/>
        </p:nvSpPr>
        <p:spPr>
          <a:xfrm>
            <a:off x="7126840" y="6040419"/>
            <a:ext cx="2053120" cy="631860"/>
          </a:xfrm>
          <a:prstGeom prst="wedgeRectCallout">
            <a:avLst>
              <a:gd name="adj1" fmla="val -62094"/>
              <a:gd name="adj2" fmla="val 2596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831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70061" y="1050444"/>
            <a:ext cx="9251878" cy="2387600"/>
          </a:xfrm>
        </p:spPr>
        <p:txBody>
          <a:bodyPr>
            <a:normAutofit/>
          </a:bodyPr>
          <a:lstStyle/>
          <a:p>
            <a:r>
              <a:rPr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評価実験</a:t>
            </a:r>
            <a:endParaRPr kumimoji="1" lang="ja-JP" altLang="en-US" sz="5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916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評価実験の概要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736333"/>
            <a:ext cx="10812694" cy="480830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人で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lang="ja-JP" altLang="en-US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つの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コード片に対してテストコードを書いてもらいます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回目は、</a:t>
            </a:r>
            <a:r>
              <a:rPr lang="ja-JP" altLang="en-US" sz="28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何も使わず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テストコードを書く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(15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kumimoji="1"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2</a:t>
            </a:r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回目は、</a:t>
            </a:r>
            <a:r>
              <a:rPr kumimoji="1" lang="ja-JP" altLang="en-US" sz="28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テスト推薦ツールを使って</a:t>
            </a:r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書く</a:t>
            </a:r>
            <a:r>
              <a:rPr kumimoji="1"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(15</a:t>
            </a:r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r>
              <a:rPr kumimoji="1"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marL="914400" lvl="2" indent="0">
              <a:buClr>
                <a:schemeClr val="tx2"/>
              </a:buClr>
              <a:buNone/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※ 1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回目に推薦ツールを使う場合もある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アンケート回答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105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調査すること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カバレッジ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100%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になるまでのテストコードの</a:t>
            </a:r>
            <a:r>
              <a:rPr lang="ja-JP" altLang="en-US" sz="28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作成時間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最大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15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テストコードの</a:t>
            </a:r>
            <a:r>
              <a:rPr lang="ja-JP" altLang="en-US" sz="28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品質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テストスメルの有無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27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8734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推薦ツールランキングの評価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09323"/>
            <a:ext cx="10515600" cy="572519"/>
          </a:xfrm>
        </p:spPr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10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個のテストコードから可読性の高いコードを選択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62" y="2067206"/>
            <a:ext cx="8765875" cy="479079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344095" y="4462603"/>
            <a:ext cx="4895909" cy="1318726"/>
          </a:xfrm>
          <a:prstGeom prst="rect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選択したコードがランキング内に入っているか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2014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評価実験に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関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する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アンケート項目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144313"/>
              </p:ext>
            </p:extLst>
          </p:nvPr>
        </p:nvGraphicFramePr>
        <p:xfrm>
          <a:off x="838200" y="1506892"/>
          <a:ext cx="10696042" cy="474104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40934">
                  <a:extLst>
                    <a:ext uri="{9D8B030D-6E8A-4147-A177-3AD203B41FA5}">
                      <a16:colId xmlns:a16="http://schemas.microsoft.com/office/drawing/2014/main" val="1740428667"/>
                    </a:ext>
                  </a:extLst>
                </a:gridCol>
                <a:gridCol w="7195108">
                  <a:extLst>
                    <a:ext uri="{9D8B030D-6E8A-4147-A177-3AD203B41FA5}">
                      <a16:colId xmlns:a16="http://schemas.microsoft.com/office/drawing/2014/main" val="168710042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84455268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24069319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51023095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7752756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5765567"/>
                    </a:ext>
                  </a:extLst>
                </a:gridCol>
              </a:tblGrid>
              <a:tr h="592631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項目</a:t>
                      </a:r>
                      <a:endParaRPr kumimoji="1" lang="ja-JP" altLang="en-US" sz="24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r>
                        <a:rPr kumimoji="1" lang="ja-JP" altLang="en-US" sz="24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段階評価</a:t>
                      </a:r>
                      <a:endParaRPr kumimoji="1" lang="ja-JP" altLang="en-US" sz="24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79247"/>
                  </a:ext>
                </a:extLst>
              </a:tr>
              <a:tr h="5926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課題を明確に理解できた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964133"/>
                  </a:ext>
                </a:extLst>
              </a:tr>
              <a:tr h="5926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実験タスクを終えるのに十分な時間はありました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981001"/>
                  </a:ext>
                </a:extLst>
              </a:tr>
              <a:tr h="5926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テストコードの記述は簡単でした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ツール不使用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68934"/>
                  </a:ext>
                </a:extLst>
              </a:tr>
              <a:tr h="5926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テストコードの記述は簡単でした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199385"/>
                  </a:ext>
                </a:extLst>
              </a:tr>
              <a:tr h="5926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作成したコードの品質に自信がある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ツール不使用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256835"/>
                  </a:ext>
                </a:extLst>
              </a:tr>
              <a:tr h="5926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6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作成したコードの品質に自信がある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109190"/>
                  </a:ext>
                </a:extLst>
              </a:tr>
              <a:tr h="5926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7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推薦ツールの使用はテスト作成する際に参考になりました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92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663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5510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ソフトウェアテストとは？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838200" y="1480672"/>
            <a:ext cx="1905856" cy="606175"/>
          </a:xfrm>
          <a:prstGeom prst="roundRect">
            <a:avLst>
              <a:gd name="adj" fmla="val 32769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要件定義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1735477" y="2200060"/>
            <a:ext cx="1905856" cy="606175"/>
          </a:xfrm>
          <a:prstGeom prst="roundRect">
            <a:avLst>
              <a:gd name="adj" fmla="val 32769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基本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設計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2744056" y="2919448"/>
            <a:ext cx="1905856" cy="606175"/>
          </a:xfrm>
          <a:prstGeom prst="roundRect">
            <a:avLst>
              <a:gd name="adj" fmla="val 32769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詳細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設計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3641333" y="3638836"/>
            <a:ext cx="1905856" cy="606175"/>
          </a:xfrm>
          <a:prstGeom prst="roundRect">
            <a:avLst>
              <a:gd name="adj" fmla="val 32769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実装・開発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5547189" y="5077612"/>
            <a:ext cx="1905856" cy="606175"/>
          </a:xfrm>
          <a:prstGeom prst="roundRect">
            <a:avLst>
              <a:gd name="adj" fmla="val 32769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結合テスト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4649912" y="4358224"/>
            <a:ext cx="1905856" cy="606175"/>
          </a:xfrm>
          <a:prstGeom prst="roundRect">
            <a:avLst>
              <a:gd name="adj" fmla="val 32769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単体テスト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曲折矢印 16"/>
          <p:cNvSpPr/>
          <p:nvPr/>
        </p:nvSpPr>
        <p:spPr>
          <a:xfrm rot="5400000">
            <a:off x="2764770" y="1707656"/>
            <a:ext cx="471690" cy="513119"/>
          </a:xfrm>
          <a:prstGeom prst="bentArrow">
            <a:avLst>
              <a:gd name="adj1" fmla="val 25000"/>
              <a:gd name="adj2" fmla="val 39158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曲折矢印 17"/>
          <p:cNvSpPr/>
          <p:nvPr/>
        </p:nvSpPr>
        <p:spPr>
          <a:xfrm rot="5400000">
            <a:off x="6576484" y="4585208"/>
            <a:ext cx="471690" cy="513119"/>
          </a:xfrm>
          <a:prstGeom prst="bentArrow">
            <a:avLst>
              <a:gd name="adj1" fmla="val 25000"/>
              <a:gd name="adj2" fmla="val 39158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9" name="曲折矢印 18"/>
          <p:cNvSpPr/>
          <p:nvPr/>
        </p:nvSpPr>
        <p:spPr>
          <a:xfrm rot="5400000">
            <a:off x="5567903" y="3865820"/>
            <a:ext cx="471690" cy="513119"/>
          </a:xfrm>
          <a:prstGeom prst="bentArrow">
            <a:avLst>
              <a:gd name="adj1" fmla="val 25000"/>
              <a:gd name="adj2" fmla="val 39158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0" name="曲折矢印 19"/>
          <p:cNvSpPr/>
          <p:nvPr/>
        </p:nvSpPr>
        <p:spPr>
          <a:xfrm rot="5400000">
            <a:off x="3662047" y="2427043"/>
            <a:ext cx="471690" cy="513119"/>
          </a:xfrm>
          <a:prstGeom prst="bentArrow">
            <a:avLst>
              <a:gd name="adj1" fmla="val 25000"/>
              <a:gd name="adj2" fmla="val 39158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1" name="曲折矢印 20"/>
          <p:cNvSpPr/>
          <p:nvPr/>
        </p:nvSpPr>
        <p:spPr>
          <a:xfrm rot="5400000">
            <a:off x="4670626" y="3146432"/>
            <a:ext cx="471690" cy="513119"/>
          </a:xfrm>
          <a:prstGeom prst="bentArrow">
            <a:avLst>
              <a:gd name="adj1" fmla="val 25000"/>
              <a:gd name="adj2" fmla="val 39158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6555767" y="5797000"/>
            <a:ext cx="2480657" cy="606175"/>
          </a:xfrm>
          <a:prstGeom prst="roundRect">
            <a:avLst>
              <a:gd name="adj" fmla="val 32769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システム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曲折矢印 22"/>
          <p:cNvSpPr/>
          <p:nvPr/>
        </p:nvSpPr>
        <p:spPr>
          <a:xfrm rot="5400000">
            <a:off x="7473759" y="5304596"/>
            <a:ext cx="471690" cy="513119"/>
          </a:xfrm>
          <a:prstGeom prst="bentArrow">
            <a:avLst>
              <a:gd name="adj1" fmla="val 25000"/>
              <a:gd name="adj2" fmla="val 39158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4492170" y="4296670"/>
            <a:ext cx="4717571" cy="2214788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四角形吹き出し 25"/>
          <p:cNvSpPr/>
          <p:nvPr/>
        </p:nvSpPr>
        <p:spPr>
          <a:xfrm>
            <a:off x="5602840" y="1860480"/>
            <a:ext cx="6430087" cy="1541561"/>
          </a:xfrm>
          <a:prstGeom prst="wedgeRectCallout">
            <a:avLst>
              <a:gd name="adj1" fmla="val -26944"/>
              <a:gd name="adj2" fmla="val 12577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ソフトウェアのテスト工程</a:t>
            </a:r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ソフトウェアの品質を確かめる工程</a:t>
            </a:r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開発全体の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46%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の費用を占める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455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パーソナリティに関するアンケート項目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546703"/>
              </p:ext>
            </p:extLst>
          </p:nvPr>
        </p:nvGraphicFramePr>
        <p:xfrm>
          <a:off x="838200" y="1930339"/>
          <a:ext cx="10024138" cy="237052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48742">
                  <a:extLst>
                    <a:ext uri="{9D8B030D-6E8A-4147-A177-3AD203B41FA5}">
                      <a16:colId xmlns:a16="http://schemas.microsoft.com/office/drawing/2014/main" val="1740428667"/>
                    </a:ext>
                  </a:extLst>
                </a:gridCol>
                <a:gridCol w="6265790">
                  <a:extLst>
                    <a:ext uri="{9D8B030D-6E8A-4147-A177-3AD203B41FA5}">
                      <a16:colId xmlns:a16="http://schemas.microsoft.com/office/drawing/2014/main" val="1687100423"/>
                    </a:ext>
                  </a:extLst>
                </a:gridCol>
                <a:gridCol w="3209606">
                  <a:extLst>
                    <a:ext uri="{9D8B030D-6E8A-4147-A177-3AD203B41FA5}">
                      <a16:colId xmlns:a16="http://schemas.microsoft.com/office/drawing/2014/main" val="3250289579"/>
                    </a:ext>
                  </a:extLst>
                </a:gridCol>
              </a:tblGrid>
              <a:tr h="592631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項目</a:t>
                      </a:r>
                      <a:endParaRPr kumimoji="1" lang="ja-JP" altLang="en-US" sz="24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回答例</a:t>
                      </a:r>
                      <a:endParaRPr kumimoji="1" lang="ja-JP" altLang="en-US" sz="24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79247"/>
                  </a:ext>
                </a:extLst>
              </a:tr>
              <a:tr h="5926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プログラミングの経験年数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年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964133"/>
                  </a:ext>
                </a:extLst>
              </a:tr>
              <a:tr h="5926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Java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言語の経験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学部の授業で触った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981001"/>
                  </a:ext>
                </a:extLst>
              </a:tr>
              <a:tr h="5926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テストコードの使用経験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あり 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or 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なし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68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9509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51817" y="2029146"/>
            <a:ext cx="10026721" cy="1984250"/>
          </a:xfrm>
        </p:spPr>
        <p:txBody>
          <a:bodyPr>
            <a:normAutofit/>
          </a:bodyPr>
          <a:lstStyle/>
          <a:p>
            <a:r>
              <a:rPr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評価実験に協力していただき</a:t>
            </a:r>
            <a:r>
              <a:rPr lang="en-US" altLang="ja-JP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どうもありがとうございました</a:t>
            </a:r>
            <a:endParaRPr kumimoji="1" lang="ja-JP" altLang="en-US" sz="5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94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テストコードとは？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641748"/>
            <a:ext cx="10457330" cy="1798138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作成したプログラムを実行して、結果を確認すること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1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単体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では、テスト対象を呼び出すテストコードを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書いて実行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267606" y="3365444"/>
            <a:ext cx="489948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class Calculator{</a:t>
            </a:r>
            <a:endParaRPr lang="en-US" altLang="ja-JP" sz="2400" b="1" dirty="0">
              <a:solidFill>
                <a:schemeClr val="tx1"/>
              </a:solidFill>
              <a:latin typeface="Consolas" panose="020B0609020204030204" pitchFamily="49" charset="0"/>
              <a:ea typeface="ＭＳ ゴシック" panose="020B0609070205080204" pitchFamily="49" charset="-128"/>
            </a:endParaRPr>
          </a:p>
          <a:p>
            <a:pPr algn="just">
              <a:spcAft>
                <a:spcPts val="0"/>
              </a:spcAft>
            </a:pPr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 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int</a:t>
            </a:r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 smtClean="0">
                <a:solidFill>
                  <a:srgbClr val="FF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multiply</a:t>
            </a:r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(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int</a:t>
            </a:r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x,int</a:t>
            </a:r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y)</a:t>
            </a:r>
          </a:p>
          <a:p>
            <a:pPr algn="just">
              <a:spcAft>
                <a:spcPts val="0"/>
              </a:spcAft>
            </a:pPr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  {</a:t>
            </a:r>
          </a:p>
          <a:p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      return x * y;</a:t>
            </a:r>
          </a:p>
          <a:p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  }</a:t>
            </a:r>
          </a:p>
          <a:p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363508" y="3365444"/>
            <a:ext cx="6637564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@Test</a:t>
            </a:r>
          </a:p>
          <a:p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void test(){</a:t>
            </a:r>
          </a:p>
          <a:p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  Calculator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calc</a:t>
            </a:r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= new </a:t>
            </a:r>
            <a:r>
              <a:rPr lang="en-US" altLang="ja-JP" sz="2400" b="1" dirty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Calculator();</a:t>
            </a:r>
          </a:p>
          <a:p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 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int</a:t>
            </a:r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result =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calc.</a:t>
            </a:r>
            <a:r>
              <a:rPr lang="en-US" altLang="ja-JP" sz="2400" b="1" dirty="0" err="1" smtClean="0">
                <a:solidFill>
                  <a:srgbClr val="FF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multiply</a:t>
            </a:r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(10,20);</a:t>
            </a:r>
          </a:p>
          <a:p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 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assertEquals</a:t>
            </a:r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(200,result);</a:t>
            </a:r>
            <a:endParaRPr lang="en-US" altLang="ja-JP" sz="2400" b="1" dirty="0">
              <a:solidFill>
                <a:schemeClr val="tx1"/>
              </a:solidFill>
              <a:latin typeface="Consolas" panose="020B0609020204030204" pitchFamily="49" charset="0"/>
              <a:ea typeface="ＭＳ ゴシック" panose="020B0609070205080204" pitchFamily="49" charset="-128"/>
            </a:endParaRPr>
          </a:p>
          <a:p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}</a:t>
            </a:r>
            <a:endParaRPr lang="en-US" altLang="ja-JP" sz="2400" b="1" dirty="0">
              <a:solidFill>
                <a:schemeClr val="tx1"/>
              </a:solidFill>
              <a:latin typeface="Consolas" panose="020B0609020204030204" pitchFamily="49" charset="0"/>
              <a:ea typeface="ＭＳ ゴシック" panose="020B0609070205080204" pitchFamily="49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393907" y="576294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テスト対象コード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666627" y="576294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2" name="曲線コネクタ 11"/>
          <p:cNvCxnSpPr/>
          <p:nvPr/>
        </p:nvCxnSpPr>
        <p:spPr>
          <a:xfrm>
            <a:off x="5080000" y="4047778"/>
            <a:ext cx="841829" cy="689428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7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73373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単体テストの作成手順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86139"/>
            <a:ext cx="10515600" cy="4974318"/>
          </a:xfrm>
        </p:spPr>
        <p:txBody>
          <a:bodyPr>
            <a:normAutofit/>
          </a:bodyPr>
          <a:lstStyle/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テスト項目</a:t>
            </a:r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何を調べるか</a:t>
            </a:r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決める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endParaRPr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テストコードを作成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テスト実施 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テストコード実行と結果の確認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5" name="フローチャート: 書類 4"/>
          <p:cNvSpPr/>
          <p:nvPr/>
        </p:nvSpPr>
        <p:spPr>
          <a:xfrm>
            <a:off x="1747157" y="2949345"/>
            <a:ext cx="2365829" cy="1066800"/>
          </a:xfrm>
          <a:prstGeom prst="flowChartDocumen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テスト項目表</a:t>
            </a:r>
            <a:endParaRPr kumimoji="1" lang="ja-JP" altLang="en-US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92242"/>
              </p:ext>
            </p:extLst>
          </p:nvPr>
        </p:nvGraphicFramePr>
        <p:xfrm>
          <a:off x="5082184" y="2492383"/>
          <a:ext cx="6567715" cy="182141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41423">
                  <a:extLst>
                    <a:ext uri="{9D8B030D-6E8A-4147-A177-3AD203B41FA5}">
                      <a16:colId xmlns:a16="http://schemas.microsoft.com/office/drawing/2014/main" val="965713910"/>
                    </a:ext>
                  </a:extLst>
                </a:gridCol>
                <a:gridCol w="1860606">
                  <a:extLst>
                    <a:ext uri="{9D8B030D-6E8A-4147-A177-3AD203B41FA5}">
                      <a16:colId xmlns:a16="http://schemas.microsoft.com/office/drawing/2014/main" val="806779595"/>
                    </a:ext>
                  </a:extLst>
                </a:gridCol>
                <a:gridCol w="1816129">
                  <a:extLst>
                    <a:ext uri="{9D8B030D-6E8A-4147-A177-3AD203B41FA5}">
                      <a16:colId xmlns:a16="http://schemas.microsoft.com/office/drawing/2014/main" val="2375026708"/>
                    </a:ext>
                  </a:extLst>
                </a:gridCol>
                <a:gridCol w="1949557">
                  <a:extLst>
                    <a:ext uri="{9D8B030D-6E8A-4147-A177-3AD203B41FA5}">
                      <a16:colId xmlns:a16="http://schemas.microsoft.com/office/drawing/2014/main" val="4014804392"/>
                    </a:ext>
                  </a:extLst>
                </a:gridCol>
              </a:tblGrid>
              <a:tr h="45535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順番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対象メソッド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入力値</a:t>
                      </a:r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引数</a:t>
                      </a:r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期待する結果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16084"/>
                  </a:ext>
                </a:extLst>
              </a:tr>
              <a:tr h="45535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multiply 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10, 20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200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307691"/>
                  </a:ext>
                </a:extLst>
              </a:tr>
              <a:tr h="45535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multiply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0, 20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0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913646"/>
                  </a:ext>
                </a:extLst>
              </a:tr>
              <a:tr h="45535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…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…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…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07787"/>
                  </a:ext>
                </a:extLst>
              </a:tr>
            </a:tbl>
          </a:graphicData>
        </a:graphic>
      </p:graphicFrame>
      <p:sp>
        <p:nvSpPr>
          <p:cNvPr id="8" name="下矢印 7"/>
          <p:cNvSpPr/>
          <p:nvPr/>
        </p:nvSpPr>
        <p:spPr>
          <a:xfrm>
            <a:off x="2687755" y="4175009"/>
            <a:ext cx="484632" cy="3386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下矢印 9"/>
          <p:cNvSpPr/>
          <p:nvPr/>
        </p:nvSpPr>
        <p:spPr>
          <a:xfrm>
            <a:off x="2687755" y="2417784"/>
            <a:ext cx="484632" cy="3386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左中かっこ 10"/>
          <p:cNvSpPr/>
          <p:nvPr/>
        </p:nvSpPr>
        <p:spPr>
          <a:xfrm>
            <a:off x="4447613" y="2492385"/>
            <a:ext cx="477665" cy="1821409"/>
          </a:xfrm>
          <a:prstGeom prst="leftBrac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39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の書き方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r>
              <a:rPr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の記述と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実行</a:t>
            </a:r>
            <a:endParaRPr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72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2020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テストケースクラスの例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021442" y="1420810"/>
            <a:ext cx="10149115" cy="513986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4445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altLang="ja-JP" sz="400" b="1" dirty="0" smtClean="0">
              <a:latin typeface="Consolas" panose="020B0609020204030204" pitchFamily="49" charset="0"/>
            </a:endParaRPr>
          </a:p>
          <a:p>
            <a:r>
              <a:rPr lang="en-US" altLang="ja-JP" sz="2000" b="1" dirty="0" smtClean="0">
                <a:latin typeface="Consolas" panose="020B0609020204030204" pitchFamily="49" charset="0"/>
              </a:rPr>
              <a:t>public class </a:t>
            </a:r>
            <a:r>
              <a:rPr lang="en-US" altLang="ja-JP" sz="2000" b="1" dirty="0" err="1" smtClean="0">
                <a:solidFill>
                  <a:srgbClr val="FF9999"/>
                </a:solidFill>
                <a:latin typeface="Consolas" panose="020B0609020204030204" pitchFamily="49" charset="0"/>
              </a:rPr>
              <a:t>CalculatorTest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 {     </a:t>
            </a:r>
            <a:r>
              <a:rPr lang="en-US" altLang="ja-JP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ja-JP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クラス</a:t>
            </a:r>
            <a:r>
              <a:rPr lang="en-US" altLang="ja-JP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Calculator</a:t>
            </a:r>
            <a:r>
              <a:rPr lang="ja-JP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に対するテスト</a:t>
            </a:r>
            <a:r>
              <a:rPr lang="ja-JP" altLang="en-US" sz="2000" b="1" dirty="0" smtClean="0">
                <a:solidFill>
                  <a:srgbClr val="79F07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ja-JP" altLang="en-US" sz="2000" b="1" dirty="0" smtClean="0">
                <a:latin typeface="Consolas" panose="020B0609020204030204" pitchFamily="49" charset="0"/>
              </a:rPr>
              <a:t> </a:t>
            </a:r>
          </a:p>
          <a:p>
            <a:r>
              <a:rPr lang="ja-JP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ja-JP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テストメソッド</a:t>
            </a:r>
            <a:r>
              <a:rPr lang="ja-JP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。何をテストして、何を期待するのかを理解できる名前をつける</a:t>
            </a:r>
            <a:endParaRPr lang="en-US" altLang="ja-JP" sz="20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ja-JP" altLang="en-US" sz="2000" b="1" dirty="0" smtClean="0">
                <a:latin typeface="Consolas" panose="020B0609020204030204" pitchFamily="49" charset="0"/>
              </a:rPr>
              <a:t>   </a:t>
            </a:r>
            <a:r>
              <a:rPr lang="ja-JP" altLang="en-US" sz="2000" b="1" dirty="0" smtClean="0">
                <a:solidFill>
                  <a:srgbClr val="FF9999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000" b="1" dirty="0" smtClean="0">
                <a:solidFill>
                  <a:srgbClr val="FF9999"/>
                </a:solidFill>
                <a:latin typeface="Consolas" panose="020B0609020204030204" pitchFamily="49" charset="0"/>
              </a:rPr>
              <a:t>@Test                         </a:t>
            </a:r>
            <a:r>
              <a:rPr lang="en-US" altLang="ja-JP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ja-JP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テストメソッドを表すアノテーション </a:t>
            </a:r>
            <a:endParaRPr lang="en-US" altLang="ja-JP" sz="20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ja-JP" altLang="en-US" sz="2000" b="1" dirty="0" smtClean="0">
                <a:latin typeface="Consolas" panose="020B0609020204030204" pitchFamily="49" charset="0"/>
              </a:rPr>
              <a:t>    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public void </a:t>
            </a:r>
            <a:r>
              <a:rPr lang="en-US" altLang="ja-JP" sz="2000" b="1" dirty="0" smtClean="0">
                <a:solidFill>
                  <a:srgbClr val="FF9999"/>
                </a:solidFill>
                <a:latin typeface="Consolas" panose="020B0609020204030204" pitchFamily="49" charset="0"/>
              </a:rPr>
              <a:t>testMultiply01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() throws Exception { </a:t>
            </a:r>
          </a:p>
          <a:p>
            <a:r>
              <a:rPr lang="en-US" altLang="ja-JP" sz="2000" b="1" dirty="0" smtClean="0">
                <a:latin typeface="Consolas" panose="020B0609020204030204" pitchFamily="49" charset="0"/>
              </a:rPr>
              <a:t>        Calculator </a:t>
            </a:r>
            <a:r>
              <a:rPr lang="en-US" altLang="ja-JP" sz="2000" b="1" dirty="0" err="1" smtClean="0">
                <a:latin typeface="Consolas" panose="020B0609020204030204" pitchFamily="49" charset="0"/>
              </a:rPr>
              <a:t>calc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 = new Calculator(); </a:t>
            </a:r>
            <a:r>
              <a:rPr lang="en-US" altLang="ja-JP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ja-JP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テスト対象の準備 </a:t>
            </a:r>
            <a:endParaRPr lang="en-US" altLang="ja-JP" sz="20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ja-JP" altLang="en-US" sz="2000" b="1" dirty="0" smtClean="0">
                <a:latin typeface="Consolas" panose="020B0609020204030204" pitchFamily="49" charset="0"/>
              </a:rPr>
              <a:t>        </a:t>
            </a:r>
            <a:r>
              <a:rPr lang="en-US" altLang="ja-JP" sz="2000" b="1" dirty="0" err="1" smtClean="0">
                <a:latin typeface="Consolas" panose="020B0609020204030204" pitchFamily="49" charset="0"/>
              </a:rPr>
              <a:t>int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 expected = 200;                 </a:t>
            </a:r>
            <a:r>
              <a:rPr lang="en-US" altLang="ja-JP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ja-JP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期待する戻り値 </a:t>
            </a:r>
            <a:endParaRPr lang="en-US" altLang="ja-JP" sz="20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ja-JP" altLang="en-US" sz="2000" b="1" dirty="0" smtClean="0">
                <a:latin typeface="Consolas" panose="020B0609020204030204" pitchFamily="49" charset="0"/>
              </a:rPr>
              <a:t>        </a:t>
            </a:r>
            <a:r>
              <a:rPr lang="en-US" altLang="ja-JP" sz="2000" b="1" dirty="0" err="1" smtClean="0">
                <a:latin typeface="Consolas" panose="020B0609020204030204" pitchFamily="49" charset="0"/>
              </a:rPr>
              <a:t>int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 actual = </a:t>
            </a:r>
            <a:r>
              <a:rPr lang="en-US" altLang="ja-JP" sz="2000" b="1" dirty="0" err="1" smtClean="0">
                <a:latin typeface="Consolas" panose="020B0609020204030204" pitchFamily="49" charset="0"/>
              </a:rPr>
              <a:t>calc.multiply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(10, 20); </a:t>
            </a:r>
            <a:r>
              <a:rPr lang="en-US" altLang="ja-JP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ja-JP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テスト対象実⾏ </a:t>
            </a:r>
            <a:endParaRPr lang="en-US" altLang="ja-JP" sz="2000" b="1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ja-JP" altLang="en-US" sz="2000" b="1" dirty="0" smtClean="0">
                <a:latin typeface="Consolas" panose="020B0609020204030204" pitchFamily="49" charset="0"/>
              </a:rPr>
              <a:t>        </a:t>
            </a:r>
            <a:r>
              <a:rPr lang="en-US" altLang="ja-JP" sz="2000" b="1" dirty="0" err="1" smtClean="0">
                <a:latin typeface="Consolas" panose="020B0609020204030204" pitchFamily="49" charset="0"/>
              </a:rPr>
              <a:t>assertEquals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(expected, actual);     </a:t>
            </a:r>
            <a:r>
              <a:rPr lang="en-US" altLang="ja-JP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ja-JP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実⾏結果の検証</a:t>
            </a:r>
            <a:endParaRPr lang="en-US" altLang="ja-JP" sz="20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ja-JP" altLang="en-US" sz="2000" b="1" dirty="0" smtClean="0">
                <a:latin typeface="Consolas" panose="020B0609020204030204" pitchFamily="49" charset="0"/>
              </a:rPr>
              <a:t>    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} </a:t>
            </a:r>
          </a:p>
          <a:p>
            <a:r>
              <a:rPr lang="en-US" altLang="ja-JP" sz="2000" b="1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altLang="ja-JP" sz="2000" b="1" dirty="0" smtClean="0">
                <a:latin typeface="Consolas" panose="020B0609020204030204" pitchFamily="49" charset="0"/>
              </a:rPr>
              <a:t>    </a:t>
            </a:r>
            <a:r>
              <a:rPr lang="en-US" altLang="ja-JP" sz="2000" b="1" dirty="0" smtClean="0">
                <a:solidFill>
                  <a:srgbClr val="FF7C80"/>
                </a:solidFill>
                <a:latin typeface="Consolas" panose="020B0609020204030204" pitchFamily="49" charset="0"/>
              </a:rPr>
              <a:t>@Test </a:t>
            </a:r>
          </a:p>
          <a:p>
            <a:r>
              <a:rPr lang="en-US" altLang="ja-JP" sz="2000" b="1" dirty="0" smtClean="0">
                <a:latin typeface="Consolas" panose="020B0609020204030204" pitchFamily="49" charset="0"/>
              </a:rPr>
              <a:t>    public void </a:t>
            </a:r>
            <a:r>
              <a:rPr lang="en-US" altLang="ja-JP" sz="2000" b="1" dirty="0" smtClean="0">
                <a:solidFill>
                  <a:srgbClr val="FF9999"/>
                </a:solidFill>
                <a:latin typeface="Consolas" panose="020B0609020204030204" pitchFamily="49" charset="0"/>
              </a:rPr>
              <a:t>testMultiply02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() throws Exception { </a:t>
            </a:r>
          </a:p>
          <a:p>
            <a:r>
              <a:rPr lang="en-US" altLang="ja-JP" sz="2000" b="1" dirty="0" smtClean="0">
                <a:latin typeface="Consolas" panose="020B0609020204030204" pitchFamily="49" charset="0"/>
              </a:rPr>
              <a:t>        </a:t>
            </a:r>
            <a:r>
              <a:rPr lang="en-US" altLang="ja-JP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ja-JP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以降，テスト項⽬毎にテストメソッドを作成 </a:t>
            </a:r>
            <a:endParaRPr lang="en-US" altLang="ja-JP" sz="20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ja-JP" altLang="en-US" sz="2000" b="1" dirty="0" smtClean="0">
                <a:latin typeface="Consolas" panose="020B0609020204030204" pitchFamily="49" charset="0"/>
              </a:rPr>
              <a:t>    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} </a:t>
            </a:r>
          </a:p>
          <a:p>
            <a:r>
              <a:rPr lang="en-US" altLang="ja-JP" sz="2000" b="1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ja-JP" sz="400" b="1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57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83696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テストケースクラスの書き方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397454"/>
            <a:ext cx="9847730" cy="4351338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1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テスト項目を</a:t>
            </a: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つの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メソッドとして記述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期待する結果かどうか調べるためのメソッド群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assertXX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が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用意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されてい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る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1521011" y="1979205"/>
            <a:ext cx="5372847" cy="1518024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テスト対象メソッドを呼び出す</a:t>
            </a:r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出力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が期待通りかどうか調べる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4207434" y="2488867"/>
            <a:ext cx="0" cy="3846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1524000" y="4831584"/>
            <a:ext cx="8498115" cy="1631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sz="2000" b="1" dirty="0" smtClean="0">
                <a:latin typeface="Consolas" panose="020B0609020204030204" pitchFamily="49" charset="0"/>
              </a:rPr>
              <a:t>@Test     </a:t>
            </a:r>
            <a:r>
              <a:rPr lang="en-US" altLang="ja-JP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@Test</a:t>
            </a:r>
            <a:r>
              <a:rPr lang="ja-JP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はテストメソッドを表すアノテーション       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public void </a:t>
            </a:r>
            <a:r>
              <a:rPr lang="en-US" altLang="ja-JP" sz="2000" b="1" dirty="0" smtClean="0">
                <a:solidFill>
                  <a:srgbClr val="FF9999"/>
                </a:solidFill>
                <a:latin typeface="Consolas" panose="020B0609020204030204" pitchFamily="49" charset="0"/>
              </a:rPr>
              <a:t>testMultiply01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() throws Exception { </a:t>
            </a:r>
          </a:p>
          <a:p>
            <a:r>
              <a:rPr lang="en-US" altLang="ja-JP" sz="2000" b="1" dirty="0" smtClean="0">
                <a:latin typeface="Consolas" panose="020B0609020204030204" pitchFamily="49" charset="0"/>
              </a:rPr>
              <a:t>    </a:t>
            </a:r>
            <a:r>
              <a:rPr lang="en-US" altLang="ja-JP" sz="2000" b="1" dirty="0" err="1" smtClean="0">
                <a:latin typeface="Consolas" panose="020B0609020204030204" pitchFamily="49" charset="0"/>
              </a:rPr>
              <a:t>int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 actual = new Calculator().multiply(10, 20);</a:t>
            </a:r>
          </a:p>
          <a:p>
            <a:pPr algn="just">
              <a:spcAft>
                <a:spcPts val="0"/>
              </a:spcAft>
            </a:pPr>
            <a:r>
              <a:rPr lang="en-US" altLang="ja-JP" sz="2000" b="1" dirty="0" smtClean="0">
                <a:latin typeface="Consolas" panose="020B0609020204030204" pitchFamily="49" charset="0"/>
              </a:rPr>
              <a:t>    </a:t>
            </a:r>
            <a:r>
              <a:rPr lang="en-US" altLang="ja-JP" sz="2000" b="1" kern="100" dirty="0" err="1" smtClean="0">
                <a:effectLst/>
                <a:highlight>
                  <a:srgbClr val="FFFF00"/>
                </a:highlight>
                <a:latin typeface="Consolas" panose="020B0609020204030204" pitchFamily="49" charset="0"/>
                <a:ea typeface="游明朝" panose="02020400000000000000" pitchFamily="18" charset="-128"/>
                <a:cs typeface="Times New Roman" panose="02020603050405020304" pitchFamily="18" charset="0"/>
              </a:rPr>
              <a:t>assertEquals</a:t>
            </a:r>
            <a:r>
              <a:rPr lang="en-US" altLang="ja-JP" sz="2000" b="1" kern="100" dirty="0" smtClean="0">
                <a:effectLst/>
                <a:highlight>
                  <a:srgbClr val="FFFF00"/>
                </a:highlight>
                <a:latin typeface="Consolas" panose="020B0609020204030204" pitchFamily="49" charset="0"/>
                <a:ea typeface="游明朝" panose="02020400000000000000" pitchFamily="18" charset="-128"/>
                <a:cs typeface="Times New Roman" panose="02020603050405020304" pitchFamily="18" charset="0"/>
              </a:rPr>
              <a:t>(200, actual);</a:t>
            </a:r>
            <a:endParaRPr lang="en-US" altLang="ja-JP" sz="2000" b="1" dirty="0" smtClean="0">
              <a:latin typeface="Consolas" panose="020B0609020204030204" pitchFamily="49" charset="0"/>
            </a:endParaRPr>
          </a:p>
          <a:p>
            <a:r>
              <a:rPr lang="en-US" altLang="ja-JP" sz="2000" b="1" dirty="0" smtClean="0">
                <a:latin typeface="Consolas" panose="020B0609020204030204" pitchFamily="49" charset="0"/>
              </a:rPr>
              <a:t>}</a:t>
            </a:r>
            <a:endParaRPr lang="ja-JP" altLang="en-US" sz="20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95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5654" y="239192"/>
            <a:ext cx="10515600" cy="1325563"/>
          </a:xfrm>
        </p:spPr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主なアサーションメソッド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156735"/>
              </p:ext>
            </p:extLst>
          </p:nvPr>
        </p:nvGraphicFramePr>
        <p:xfrm>
          <a:off x="435654" y="1511629"/>
          <a:ext cx="11320691" cy="47842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6195">
                  <a:extLst>
                    <a:ext uri="{9D8B030D-6E8A-4147-A177-3AD203B41FA5}">
                      <a16:colId xmlns:a16="http://schemas.microsoft.com/office/drawing/2014/main" val="1870036228"/>
                    </a:ext>
                  </a:extLst>
                </a:gridCol>
                <a:gridCol w="6824496">
                  <a:extLst>
                    <a:ext uri="{9D8B030D-6E8A-4147-A177-3AD203B41FA5}">
                      <a16:colId xmlns:a16="http://schemas.microsoft.com/office/drawing/2014/main" val="3078229555"/>
                    </a:ext>
                  </a:extLst>
                </a:gridCol>
              </a:tblGrid>
              <a:tr h="63885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>
                          <a:solidFill>
                            <a:schemeClr val="bg1"/>
                          </a:solidFill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メソッド名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>
                          <a:solidFill>
                            <a:schemeClr val="bg1"/>
                          </a:solidFill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説明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77903"/>
                  </a:ext>
                </a:extLst>
              </a:tr>
              <a:tr h="518180">
                <a:tc>
                  <a:txBody>
                    <a:bodyPr/>
                    <a:lstStyle/>
                    <a:p>
                      <a:r>
                        <a:rPr kumimoji="1" lang="en-US" altLang="ja-JP" sz="2400" dirty="0" err="1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assertTrue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(</a:t>
                      </a:r>
                      <a:r>
                        <a:rPr kumimoji="1" lang="en-US" altLang="ja-JP" sz="2400" dirty="0" err="1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boolean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)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引数が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true</a:t>
                      </a:r>
                      <a:r>
                        <a:rPr kumimoji="1" lang="ja-JP" altLang="en-US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かどうか検証する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104708"/>
                  </a:ext>
                </a:extLst>
              </a:tr>
              <a:tr h="518180">
                <a:tc>
                  <a:txBody>
                    <a:bodyPr/>
                    <a:lstStyle/>
                    <a:p>
                      <a:r>
                        <a:rPr kumimoji="1" lang="en-US" altLang="ja-JP" sz="2400" dirty="0" err="1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assertFalse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(</a:t>
                      </a:r>
                      <a:r>
                        <a:rPr kumimoji="1" lang="en-US" altLang="ja-JP" sz="2400" dirty="0" err="1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boolean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)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引数が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false</a:t>
                      </a:r>
                      <a:r>
                        <a:rPr kumimoji="1" lang="ja-JP" altLang="en-US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かどうか検証する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35392"/>
                  </a:ext>
                </a:extLst>
              </a:tr>
              <a:tr h="518180">
                <a:tc>
                  <a:txBody>
                    <a:bodyPr/>
                    <a:lstStyle/>
                    <a:p>
                      <a:r>
                        <a:rPr kumimoji="1" lang="en-US" altLang="ja-JP" sz="2400" dirty="0" err="1" smtClean="0">
                          <a:solidFill>
                            <a:srgbClr val="FF3300"/>
                          </a:solidFill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assertEquals</a:t>
                      </a:r>
                      <a:r>
                        <a:rPr kumimoji="1" lang="en-US" altLang="ja-JP" sz="2400" dirty="0" smtClean="0">
                          <a:solidFill>
                            <a:srgbClr val="FF3300"/>
                          </a:solidFill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(expected, actual)</a:t>
                      </a:r>
                      <a:endParaRPr kumimoji="1" lang="ja-JP" altLang="en-US" sz="2400" dirty="0">
                        <a:solidFill>
                          <a:srgbClr val="FF3300"/>
                        </a:solidFill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>
                          <a:solidFill>
                            <a:srgbClr val="FF3300"/>
                          </a:solidFill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2</a:t>
                      </a:r>
                      <a:r>
                        <a:rPr kumimoji="1" lang="ja-JP" altLang="en-US" sz="2400" dirty="0" err="1" smtClean="0">
                          <a:solidFill>
                            <a:srgbClr val="FF3300"/>
                          </a:solidFill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つの</a:t>
                      </a:r>
                      <a:r>
                        <a:rPr kumimoji="1" lang="ja-JP" altLang="en-US" sz="2400" dirty="0" smtClean="0">
                          <a:solidFill>
                            <a:srgbClr val="FF3300"/>
                          </a:solidFill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引数が同値であるかどうか検証する</a:t>
                      </a:r>
                      <a:endParaRPr kumimoji="1" lang="ja-JP" altLang="en-US" sz="2400" dirty="0">
                        <a:solidFill>
                          <a:srgbClr val="FF3300"/>
                        </a:solidFill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184304"/>
                  </a:ext>
                </a:extLst>
              </a:tr>
              <a:tr h="518180">
                <a:tc>
                  <a:txBody>
                    <a:bodyPr/>
                    <a:lstStyle/>
                    <a:p>
                      <a:r>
                        <a:rPr kumimoji="1" lang="en-US" altLang="ja-JP" sz="2400" dirty="0" err="1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assertSame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(Object1, Object2)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2</a:t>
                      </a:r>
                      <a:r>
                        <a:rPr kumimoji="1" lang="ja-JP" altLang="en-US" sz="2400" dirty="0" err="1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つの</a:t>
                      </a:r>
                      <a:r>
                        <a:rPr kumimoji="1" lang="ja-JP" altLang="en-US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引数が同じオブジェクトかどうか検証する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56017"/>
                  </a:ext>
                </a:extLst>
              </a:tr>
              <a:tr h="518180">
                <a:tc>
                  <a:txBody>
                    <a:bodyPr/>
                    <a:lstStyle/>
                    <a:p>
                      <a:r>
                        <a:rPr kumimoji="1" lang="en-US" altLang="ja-JP" sz="2400" dirty="0" err="1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assertNotSame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(Object1, Object2)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2</a:t>
                      </a:r>
                      <a:r>
                        <a:rPr kumimoji="1" lang="ja-JP" altLang="en-US" sz="2400" dirty="0" err="1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つの</a:t>
                      </a:r>
                      <a:r>
                        <a:rPr kumimoji="1" lang="ja-JP" altLang="en-US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引数が異なるオブジェクトかどうか検証する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426695"/>
                  </a:ext>
                </a:extLst>
              </a:tr>
              <a:tr h="518180">
                <a:tc>
                  <a:txBody>
                    <a:bodyPr/>
                    <a:lstStyle/>
                    <a:p>
                      <a:r>
                        <a:rPr kumimoji="1" lang="en-US" altLang="ja-JP" sz="2400" dirty="0" err="1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assertNull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(Object)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引数が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null</a:t>
                      </a:r>
                      <a:r>
                        <a:rPr kumimoji="1" lang="ja-JP" altLang="en-US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かどうか検証する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821997"/>
                  </a:ext>
                </a:extLst>
              </a:tr>
              <a:tr h="518180">
                <a:tc>
                  <a:txBody>
                    <a:bodyPr/>
                    <a:lstStyle/>
                    <a:p>
                      <a:r>
                        <a:rPr kumimoji="1" lang="en-US" altLang="ja-JP" sz="2400" dirty="0" err="1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assertNotNull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(Object)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引数が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null</a:t>
                      </a:r>
                      <a:r>
                        <a:rPr kumimoji="1" lang="ja-JP" altLang="en-US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でないかどうか検証する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921413"/>
                  </a:ext>
                </a:extLst>
              </a:tr>
              <a:tr h="51818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fail()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テストを強制的に失敗させる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069695"/>
                  </a:ext>
                </a:extLst>
              </a:tr>
            </a:tbl>
          </a:graphicData>
        </a:graphic>
      </p:graphicFrame>
      <p:sp>
        <p:nvSpPr>
          <p:cNvPr id="3" name="四角形吹き出し 2"/>
          <p:cNvSpPr/>
          <p:nvPr/>
        </p:nvSpPr>
        <p:spPr>
          <a:xfrm>
            <a:off x="8933380" y="2577770"/>
            <a:ext cx="3067692" cy="518844"/>
          </a:xfrm>
          <a:prstGeom prst="wedgeRectCallout">
            <a:avLst>
              <a:gd name="adj1" fmla="val -35952"/>
              <a:gd name="adj2" fmla="val 8367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本実験で主に用いる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170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4220</TotalTime>
  <Words>1276</Words>
  <Application>Microsoft Office PowerPoint</Application>
  <PresentationFormat>ワイド画面</PresentationFormat>
  <Paragraphs>337</Paragraphs>
  <Slides>31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42" baseType="lpstr">
      <vt:lpstr>ＭＳ Ｐゴシック</vt:lpstr>
      <vt:lpstr>ＭＳ ゴシック</vt:lpstr>
      <vt:lpstr>メイリオ</vt:lpstr>
      <vt:lpstr>游ゴシック</vt:lpstr>
      <vt:lpstr>游ゴシック Light</vt:lpstr>
      <vt:lpstr>游明朝</vt:lpstr>
      <vt:lpstr>Arial</vt:lpstr>
      <vt:lpstr>Consolas</vt:lpstr>
      <vt:lpstr>Times New Roman</vt:lpstr>
      <vt:lpstr>Wingdings</vt:lpstr>
      <vt:lpstr>Office テーマ</vt:lpstr>
      <vt:lpstr>テストコード自動推薦ツールに対する評価実験</vt:lpstr>
      <vt:lpstr>本日の実験手順</vt:lpstr>
      <vt:lpstr>ソフトウェアテストとは？</vt:lpstr>
      <vt:lpstr>テストコードとは？</vt:lpstr>
      <vt:lpstr>単体テストの作成手順</vt:lpstr>
      <vt:lpstr>テストコードの書き方</vt:lpstr>
      <vt:lpstr>テストケースクラスの例</vt:lpstr>
      <vt:lpstr>テストケースクラスの書き方</vt:lpstr>
      <vt:lpstr>主なアサーションメソッド</vt:lpstr>
      <vt:lpstr>テストカバレッジ</vt:lpstr>
      <vt:lpstr>カバレッジ = テストの網羅率</vt:lpstr>
      <vt:lpstr>カバレッジの種類</vt:lpstr>
      <vt:lpstr>練習問題</vt:lpstr>
      <vt:lpstr>事前練習 (10分)</vt:lpstr>
      <vt:lpstr>練習プロジェクトの確認</vt:lpstr>
      <vt:lpstr>Eclipseの見方</vt:lpstr>
      <vt:lpstr>テストコードの記述</vt:lpstr>
      <vt:lpstr>テストの実行・結果表示</vt:lpstr>
      <vt:lpstr>カバレッジの測定</vt:lpstr>
      <vt:lpstr>実践練習 (10分間)</vt:lpstr>
      <vt:lpstr>実践練習 : カバレッジの測定結果</vt:lpstr>
      <vt:lpstr>テストコード自動推薦ツール</vt:lpstr>
      <vt:lpstr>テストコード推薦ツール</vt:lpstr>
      <vt:lpstr>テストコード推薦ツールの使い方1</vt:lpstr>
      <vt:lpstr>テストコード推薦ツールの使い方2</vt:lpstr>
      <vt:lpstr>評価実験</vt:lpstr>
      <vt:lpstr>評価実験の概要</vt:lpstr>
      <vt:lpstr>推薦ツールランキングの評価</vt:lpstr>
      <vt:lpstr>評価実験に関するアンケート項目</vt:lpstr>
      <vt:lpstr>パーソナリティに関するアンケート項目</vt:lpstr>
      <vt:lpstr>評価実験に協力していただき どうもありがとうございました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テストコード自動推薦ツールに対する評価実験</dc:title>
  <dc:creator>倉地 亮介</dc:creator>
  <cp:lastModifiedBy>倉地 亮介</cp:lastModifiedBy>
  <cp:revision>208</cp:revision>
  <dcterms:created xsi:type="dcterms:W3CDTF">2019-11-16T03:26:48Z</dcterms:created>
  <dcterms:modified xsi:type="dcterms:W3CDTF">2019-11-19T02:54:47Z</dcterms:modified>
</cp:coreProperties>
</file>